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68" r:id="rId4"/>
    <p:sldId id="273" r:id="rId5"/>
    <p:sldId id="274" r:id="rId6"/>
    <p:sldId id="275" r:id="rId7"/>
    <p:sldId id="276" r:id="rId8"/>
    <p:sldId id="277" r:id="rId9"/>
    <p:sldId id="278" r:id="rId10"/>
    <p:sldId id="264" r:id="rId11"/>
    <p:sldId id="27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89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r Yehuda Holan" userId="2a0d2a7ab50461bf" providerId="LiveId" clId="{20771BC7-5B07-499A-ADD2-DDF09A149CD2}"/>
    <pc:docChg chg="undo custSel addSld delSld modSld">
      <pc:chgData name="Or Yehuda Holan" userId="2a0d2a7ab50461bf" providerId="LiveId" clId="{20771BC7-5B07-499A-ADD2-DDF09A149CD2}" dt="2018-02-20T19:31:40.661" v="5616" actId="20577"/>
      <pc:docMkLst>
        <pc:docMk/>
      </pc:docMkLst>
      <pc:sldChg chg="modSp modNotesTx">
        <pc:chgData name="Or Yehuda Holan" userId="2a0d2a7ab50461bf" providerId="LiveId" clId="{20771BC7-5B07-499A-ADD2-DDF09A149CD2}" dt="2018-02-20T19:22:29.576" v="4912" actId="20577"/>
        <pc:sldMkLst>
          <pc:docMk/>
          <pc:sldMk cId="375514502" sldId="257"/>
        </pc:sldMkLst>
        <pc:spChg chg="mod">
          <ac:chgData name="Or Yehuda Holan" userId="2a0d2a7ab50461bf" providerId="LiveId" clId="{20771BC7-5B07-499A-ADD2-DDF09A149CD2}" dt="2018-02-20T19:22:29.576" v="4912" actId="20577"/>
          <ac:spMkLst>
            <pc:docMk/>
            <pc:sldMk cId="375514502" sldId="257"/>
            <ac:spMk id="3" creationId="{D3D85184-B389-4DC5-84F0-2301D7AE6D6C}"/>
          </ac:spMkLst>
        </pc:spChg>
      </pc:sldChg>
      <pc:sldChg chg="modSp modAnim modNotesTx">
        <pc:chgData name="Or Yehuda Holan" userId="2a0d2a7ab50461bf" providerId="LiveId" clId="{20771BC7-5B07-499A-ADD2-DDF09A149CD2}" dt="2018-02-19T14:00:05.338" v="3866" actId="20577"/>
        <pc:sldMkLst>
          <pc:docMk/>
          <pc:sldMk cId="825665842" sldId="264"/>
        </pc:sldMkLst>
        <pc:spChg chg="mod">
          <ac:chgData name="Or Yehuda Holan" userId="2a0d2a7ab50461bf" providerId="LiveId" clId="{20771BC7-5B07-499A-ADD2-DDF09A149CD2}" dt="2018-02-19T14:00:05.338" v="3866" actId="20577"/>
          <ac:spMkLst>
            <pc:docMk/>
            <pc:sldMk cId="825665842" sldId="264"/>
            <ac:spMk id="3" creationId="{83F1C79C-C9B8-41D3-A8CF-2A05A39D139C}"/>
          </ac:spMkLst>
        </pc:spChg>
      </pc:sldChg>
      <pc:sldChg chg="del">
        <pc:chgData name="Or Yehuda Holan" userId="2a0d2a7ab50461bf" providerId="LiveId" clId="{20771BC7-5B07-499A-ADD2-DDF09A149CD2}" dt="2018-02-19T14:00:38.410" v="3867" actId="2696"/>
        <pc:sldMkLst>
          <pc:docMk/>
          <pc:sldMk cId="1411652457" sldId="265"/>
        </pc:sldMkLst>
      </pc:sldChg>
      <pc:sldChg chg="modSp modAnim modNotesTx">
        <pc:chgData name="Or Yehuda Holan" userId="2a0d2a7ab50461bf" providerId="LiveId" clId="{20771BC7-5B07-499A-ADD2-DDF09A149CD2}" dt="2018-02-19T13:14:28.285" v="974" actId="20577"/>
        <pc:sldMkLst>
          <pc:docMk/>
          <pc:sldMk cId="3796848891" sldId="268"/>
        </pc:sldMkLst>
        <pc:spChg chg="mod">
          <ac:chgData name="Or Yehuda Holan" userId="2a0d2a7ab50461bf" providerId="LiveId" clId="{20771BC7-5B07-499A-ADD2-DDF09A149CD2}" dt="2018-02-19T13:14:02.504" v="897" actId="20577"/>
          <ac:spMkLst>
            <pc:docMk/>
            <pc:sldMk cId="3796848891" sldId="268"/>
            <ac:spMk id="2" creationId="{FDC68690-D6C5-4845-A202-B185A6B7AF54}"/>
          </ac:spMkLst>
        </pc:spChg>
        <pc:spChg chg="mod">
          <ac:chgData name="Or Yehuda Holan" userId="2a0d2a7ab50461bf" providerId="LiveId" clId="{20771BC7-5B07-499A-ADD2-DDF09A149CD2}" dt="2018-02-19T13:14:28.285" v="974" actId="20577"/>
          <ac:spMkLst>
            <pc:docMk/>
            <pc:sldMk cId="3796848891" sldId="268"/>
            <ac:spMk id="3" creationId="{E3962579-F572-45C2-8692-D42EB3081B6A}"/>
          </ac:spMkLst>
        </pc:spChg>
      </pc:sldChg>
      <pc:sldChg chg="del">
        <pc:chgData name="Or Yehuda Holan" userId="2a0d2a7ab50461bf" providerId="LiveId" clId="{20771BC7-5B07-499A-ADD2-DDF09A149CD2}" dt="2018-02-19T14:01:14.087" v="3869" actId="2696"/>
        <pc:sldMkLst>
          <pc:docMk/>
          <pc:sldMk cId="2357910892" sldId="269"/>
        </pc:sldMkLst>
      </pc:sldChg>
      <pc:sldChg chg="modSp modAnim modNotesTx">
        <pc:chgData name="Or Yehuda Holan" userId="2a0d2a7ab50461bf" providerId="LiveId" clId="{20771BC7-5B07-499A-ADD2-DDF09A149CD2}" dt="2018-02-19T13:10:57.609" v="771" actId="20577"/>
        <pc:sldMkLst>
          <pc:docMk/>
          <pc:sldMk cId="2725158636" sldId="273"/>
        </pc:sldMkLst>
        <pc:spChg chg="mod">
          <ac:chgData name="Or Yehuda Holan" userId="2a0d2a7ab50461bf" providerId="LiveId" clId="{20771BC7-5B07-499A-ADD2-DDF09A149CD2}" dt="2018-02-19T13:10:57.609" v="771" actId="20577"/>
          <ac:spMkLst>
            <pc:docMk/>
            <pc:sldMk cId="2725158636" sldId="273"/>
            <ac:spMk id="2" creationId="{E94E2E23-10E2-407C-B812-36562D077AA0}"/>
          </ac:spMkLst>
        </pc:spChg>
        <pc:spChg chg="mod">
          <ac:chgData name="Or Yehuda Holan" userId="2a0d2a7ab50461bf" providerId="LiveId" clId="{20771BC7-5B07-499A-ADD2-DDF09A149CD2}" dt="2018-02-19T13:09:10.954" v="718" actId="20577"/>
          <ac:spMkLst>
            <pc:docMk/>
            <pc:sldMk cId="2725158636" sldId="273"/>
            <ac:spMk id="3" creationId="{E7B42048-79AC-431B-9F6E-51D5A04F3D5D}"/>
          </ac:spMkLst>
        </pc:spChg>
      </pc:sldChg>
      <pc:sldChg chg="modSp modAnim modNotesTx">
        <pc:chgData name="Or Yehuda Holan" userId="2a0d2a7ab50461bf" providerId="LiveId" clId="{20771BC7-5B07-499A-ADD2-DDF09A149CD2}" dt="2018-02-19T13:25:22.106" v="1620" actId="20577"/>
        <pc:sldMkLst>
          <pc:docMk/>
          <pc:sldMk cId="3754427066" sldId="274"/>
        </pc:sldMkLst>
        <pc:spChg chg="mod">
          <ac:chgData name="Or Yehuda Holan" userId="2a0d2a7ab50461bf" providerId="LiveId" clId="{20771BC7-5B07-499A-ADD2-DDF09A149CD2}" dt="2018-02-19T13:12:20.921" v="809" actId="20577"/>
          <ac:spMkLst>
            <pc:docMk/>
            <pc:sldMk cId="3754427066" sldId="274"/>
            <ac:spMk id="2" creationId="{C733C478-9ED6-491B-B10E-26A3EBCD32D9}"/>
          </ac:spMkLst>
        </pc:spChg>
        <pc:spChg chg="mod">
          <ac:chgData name="Or Yehuda Holan" userId="2a0d2a7ab50461bf" providerId="LiveId" clId="{20771BC7-5B07-499A-ADD2-DDF09A149CD2}" dt="2018-02-19T13:25:22.106" v="1620" actId="20577"/>
          <ac:spMkLst>
            <pc:docMk/>
            <pc:sldMk cId="3754427066" sldId="274"/>
            <ac:spMk id="4" creationId="{2260BF4C-F6ED-44EE-934D-5BB555E4CDFA}"/>
          </ac:spMkLst>
        </pc:spChg>
      </pc:sldChg>
      <pc:sldChg chg="modSp modAnim modNotesTx">
        <pc:chgData name="Or Yehuda Holan" userId="2a0d2a7ab50461bf" providerId="LiveId" clId="{20771BC7-5B07-499A-ADD2-DDF09A149CD2}" dt="2018-02-20T19:31:40.661" v="5616" actId="20577"/>
        <pc:sldMkLst>
          <pc:docMk/>
          <pc:sldMk cId="1698946365" sldId="275"/>
        </pc:sldMkLst>
        <pc:spChg chg="mod">
          <ac:chgData name="Or Yehuda Holan" userId="2a0d2a7ab50461bf" providerId="LiveId" clId="{20771BC7-5B07-499A-ADD2-DDF09A149CD2}" dt="2018-02-19T13:37:23.478" v="1830" actId="20577"/>
          <ac:spMkLst>
            <pc:docMk/>
            <pc:sldMk cId="1698946365" sldId="275"/>
            <ac:spMk id="4" creationId="{0E129B7D-5EEC-4E1E-9567-AF3BA163B292}"/>
          </ac:spMkLst>
        </pc:spChg>
      </pc:sldChg>
      <pc:sldChg chg="modSp modAnim">
        <pc:chgData name="Or Yehuda Holan" userId="2a0d2a7ab50461bf" providerId="LiveId" clId="{20771BC7-5B07-499A-ADD2-DDF09A149CD2}" dt="2018-02-19T13:39:41.541" v="2084" actId="20577"/>
        <pc:sldMkLst>
          <pc:docMk/>
          <pc:sldMk cId="3616508263" sldId="276"/>
        </pc:sldMkLst>
        <pc:spChg chg="mod">
          <ac:chgData name="Or Yehuda Holan" userId="2a0d2a7ab50461bf" providerId="LiveId" clId="{20771BC7-5B07-499A-ADD2-DDF09A149CD2}" dt="2018-02-19T13:39:41.541" v="2084" actId="20577"/>
          <ac:spMkLst>
            <pc:docMk/>
            <pc:sldMk cId="3616508263" sldId="276"/>
            <ac:spMk id="4" creationId="{F8265813-EC59-43F0-9A7A-756B5F4BD176}"/>
          </ac:spMkLst>
        </pc:spChg>
      </pc:sldChg>
      <pc:sldChg chg="modSp modAnim">
        <pc:chgData name="Or Yehuda Holan" userId="2a0d2a7ab50461bf" providerId="LiveId" clId="{20771BC7-5B07-499A-ADD2-DDF09A149CD2}" dt="2018-02-19T13:48:08.521" v="2762" actId="20577"/>
        <pc:sldMkLst>
          <pc:docMk/>
          <pc:sldMk cId="1197646922" sldId="277"/>
        </pc:sldMkLst>
        <pc:spChg chg="mod">
          <ac:chgData name="Or Yehuda Holan" userId="2a0d2a7ab50461bf" providerId="LiveId" clId="{20771BC7-5B07-499A-ADD2-DDF09A149CD2}" dt="2018-02-19T13:41:38.257" v="2241" actId="20577"/>
          <ac:spMkLst>
            <pc:docMk/>
            <pc:sldMk cId="1197646922" sldId="277"/>
            <ac:spMk id="2" creationId="{0EC10249-744D-454A-AE0D-225847252875}"/>
          </ac:spMkLst>
        </pc:spChg>
        <pc:spChg chg="mod">
          <ac:chgData name="Or Yehuda Holan" userId="2a0d2a7ab50461bf" providerId="LiveId" clId="{20771BC7-5B07-499A-ADD2-DDF09A149CD2}" dt="2018-02-19T13:48:08.521" v="2762" actId="20577"/>
          <ac:spMkLst>
            <pc:docMk/>
            <pc:sldMk cId="1197646922" sldId="277"/>
            <ac:spMk id="3" creationId="{0ED6FFF4-24C4-41A3-BA55-A811BEA02E1C}"/>
          </ac:spMkLst>
        </pc:spChg>
      </pc:sldChg>
      <pc:sldChg chg="modSp modAnim modNotesTx">
        <pc:chgData name="Or Yehuda Holan" userId="2a0d2a7ab50461bf" providerId="LiveId" clId="{20771BC7-5B07-499A-ADD2-DDF09A149CD2}" dt="2018-02-19T13:57:01.234" v="3557" actId="20577"/>
        <pc:sldMkLst>
          <pc:docMk/>
          <pc:sldMk cId="833376680" sldId="278"/>
        </pc:sldMkLst>
        <pc:spChg chg="mod">
          <ac:chgData name="Or Yehuda Holan" userId="2a0d2a7ab50461bf" providerId="LiveId" clId="{20771BC7-5B07-499A-ADD2-DDF09A149CD2}" dt="2018-02-19T13:48:20.123" v="2763" actId="20577"/>
          <ac:spMkLst>
            <pc:docMk/>
            <pc:sldMk cId="833376680" sldId="278"/>
            <ac:spMk id="2" creationId="{A2C63722-DAAD-4C8A-8AC8-8B108E5B4353}"/>
          </ac:spMkLst>
        </pc:spChg>
        <pc:spChg chg="mod">
          <ac:chgData name="Or Yehuda Holan" userId="2a0d2a7ab50461bf" providerId="LiveId" clId="{20771BC7-5B07-499A-ADD2-DDF09A149CD2}" dt="2018-02-19T13:57:01.234" v="3557" actId="20577"/>
          <ac:spMkLst>
            <pc:docMk/>
            <pc:sldMk cId="833376680" sldId="278"/>
            <ac:spMk id="3" creationId="{5D2BD035-C326-4C98-AA05-B40B5555DF2C}"/>
          </ac:spMkLst>
        </pc:spChg>
      </pc:sldChg>
      <pc:sldChg chg="del">
        <pc:chgData name="Or Yehuda Holan" userId="2a0d2a7ab50461bf" providerId="LiveId" clId="{20771BC7-5B07-499A-ADD2-DDF09A149CD2}" dt="2018-02-19T14:01:12.440" v="3868" actId="2696"/>
        <pc:sldMkLst>
          <pc:docMk/>
          <pc:sldMk cId="505136784" sldId="279"/>
        </pc:sldMkLst>
      </pc:sldChg>
      <pc:sldChg chg="addSp delSp modSp add modNotesTx">
        <pc:chgData name="Or Yehuda Holan" userId="2a0d2a7ab50461bf" providerId="LiveId" clId="{20771BC7-5B07-499A-ADD2-DDF09A149CD2}" dt="2018-02-19T14:20:21.019" v="4853" actId="20577"/>
        <pc:sldMkLst>
          <pc:docMk/>
          <pc:sldMk cId="677029932" sldId="279"/>
        </pc:sldMkLst>
        <pc:spChg chg="mod">
          <ac:chgData name="Or Yehuda Holan" userId="2a0d2a7ab50461bf" providerId="LiveId" clId="{20771BC7-5B07-499A-ADD2-DDF09A149CD2}" dt="2018-02-19T14:11:00.828" v="3929" actId="20577"/>
          <ac:spMkLst>
            <pc:docMk/>
            <pc:sldMk cId="677029932" sldId="279"/>
            <ac:spMk id="2" creationId="{B8842309-8199-43FB-99BC-3A9BFAF2C7F4}"/>
          </ac:spMkLst>
        </pc:spChg>
        <pc:spChg chg="del mod">
          <ac:chgData name="Or Yehuda Holan" userId="2a0d2a7ab50461bf" providerId="LiveId" clId="{20771BC7-5B07-499A-ADD2-DDF09A149CD2}" dt="2018-02-19T14:10:28.472" v="3892" actId="20577"/>
          <ac:spMkLst>
            <pc:docMk/>
            <pc:sldMk cId="677029932" sldId="279"/>
            <ac:spMk id="3" creationId="{383E24F8-00DD-40CC-BE7F-FF9695F951BA}"/>
          </ac:spMkLst>
        </pc:spChg>
        <pc:spChg chg="add mod">
          <ac:chgData name="Or Yehuda Holan" userId="2a0d2a7ab50461bf" providerId="LiveId" clId="{20771BC7-5B07-499A-ADD2-DDF09A149CD2}" dt="2018-02-19T14:20:21.019" v="4853" actId="20577"/>
          <ac:spMkLst>
            <pc:docMk/>
            <pc:sldMk cId="677029932" sldId="279"/>
            <ac:spMk id="5" creationId="{FD642E38-9B9C-4667-A929-128215D85552}"/>
          </ac:spMkLst>
        </pc:spChg>
        <pc:picChg chg="add mod">
          <ac:chgData name="Or Yehuda Holan" userId="2a0d2a7ab50461bf" providerId="LiveId" clId="{20771BC7-5B07-499A-ADD2-DDF09A149CD2}" dt="2018-02-19T14:11:10.938" v="3931" actId="14100"/>
          <ac:picMkLst>
            <pc:docMk/>
            <pc:sldMk cId="677029932" sldId="279"/>
            <ac:picMk id="4" creationId="{73A0D736-A252-4B42-96E3-596CE9F9B27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3D18588B-4D76-40E5-B97D-A0FAF4E79319}" type="datetimeFigureOut">
              <a:rPr lang="he-IL" smtClean="0"/>
              <a:t>ה'/אדר/תשע"ח</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3516B50-D037-4B98-AAC0-7691A3649A32}" type="slidenum">
              <a:rPr lang="he-IL" smtClean="0"/>
              <a:t>‹#›</a:t>
            </a:fld>
            <a:endParaRPr lang="he-IL"/>
          </a:p>
        </p:txBody>
      </p:sp>
    </p:spTree>
    <p:extLst>
      <p:ext uri="{BB962C8B-B14F-4D97-AF65-F5344CB8AC3E}">
        <p14:creationId xmlns:p14="http://schemas.microsoft.com/office/powerpoint/2010/main" val="386434689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אם הקישור לא עובד מסיבה כלשהי אפשר למצוא את הסרטון </a:t>
            </a:r>
            <a:r>
              <a:rPr lang="he-IL" dirty="0" err="1"/>
              <a:t>ביוטיוב</a:t>
            </a:r>
            <a:r>
              <a:rPr lang="he-IL" dirty="0"/>
              <a:t>: לעולם אל תוותרו - </a:t>
            </a:r>
            <a:r>
              <a:rPr lang="en-US" dirty="0"/>
              <a:t> Never give up </a:t>
            </a:r>
            <a:r>
              <a:rPr lang="en-US" dirty="0" err="1"/>
              <a:t>heb</a:t>
            </a:r>
            <a:r>
              <a:rPr lang="en-US" dirty="0"/>
              <a:t> subs</a:t>
            </a:r>
            <a:endParaRPr lang="he-IL" dirty="0"/>
          </a:p>
          <a:p>
            <a:r>
              <a:rPr lang="he-IL" dirty="0"/>
              <a:t>למעשה הדמות בסרטון עברה תהליך של התגברות פנימית על כוחות של היעדר מסוגלות עצמית, ספקות ביחס ליכולת לשנות את המצב הקיים, חוסר אמונה </a:t>
            </a:r>
            <a:r>
              <a:rPr lang="he-IL" dirty="0" err="1"/>
              <a:t>ויאוש</a:t>
            </a:r>
            <a:r>
              <a:rPr lang="he-IL" dirty="0"/>
              <a:t>. כל אלה הם כוחות נפשיים אותם מייצג עמלק כפי שיוסבר בהמשך המערך, על פי תפיסתם של פרשני המקרא ובעלי החסידות.</a:t>
            </a:r>
          </a:p>
          <a:p>
            <a:r>
              <a:rPr lang="he-IL" dirty="0"/>
              <a:t>הרעיון במערך זה הוא להבין מהו </a:t>
            </a:r>
            <a:r>
              <a:rPr lang="he-IL" dirty="0" err="1"/>
              <a:t>הכח</a:t>
            </a:r>
            <a:r>
              <a:rPr lang="he-IL" dirty="0"/>
              <a:t> העמלקי בנפש, לזהות מקום אחד בו הוא מזנב בנו ולמצוא כוחות להתמודד עמו במקום זה על פי עצותיהם של בעלי החסידות.</a:t>
            </a:r>
          </a:p>
          <a:p>
            <a:endParaRPr lang="he-IL" dirty="0"/>
          </a:p>
        </p:txBody>
      </p:sp>
      <p:sp>
        <p:nvSpPr>
          <p:cNvPr id="4" name="מציין מיקום של מספר שקופית 3"/>
          <p:cNvSpPr>
            <a:spLocks noGrp="1"/>
          </p:cNvSpPr>
          <p:nvPr>
            <p:ph type="sldNum" sz="quarter" idx="10"/>
          </p:nvPr>
        </p:nvSpPr>
        <p:spPr/>
        <p:txBody>
          <a:bodyPr/>
          <a:lstStyle/>
          <a:p>
            <a:fld id="{83516B50-D037-4B98-AAC0-7691A3649A32}" type="slidenum">
              <a:rPr lang="he-IL" smtClean="0"/>
              <a:t>2</a:t>
            </a:fld>
            <a:endParaRPr lang="he-IL"/>
          </a:p>
        </p:txBody>
      </p:sp>
    </p:spTree>
    <p:extLst>
      <p:ext uri="{BB962C8B-B14F-4D97-AF65-F5344CB8AC3E}">
        <p14:creationId xmlns:p14="http://schemas.microsoft.com/office/powerpoint/2010/main" val="500043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בסיפור זה הדבר המפתיע הוא שהמפגש עם עמלק מוביל לקרבה גדולה יותר לבורא – בזכותו הרב הופך לחסיד. סיפור זה שוזר את המקורות הקודמים לפיהם המפגש עם עמלק, עם הספק באלוקות, עם המניעות בעבודת השם, עם הקרירות כלפי המצוות – כהזדמנות להתחזק ולגלות כוחות נפש גנוזים שלא היו באים לידי ביטוי ללא ההתמודדות הזו.</a:t>
            </a:r>
          </a:p>
        </p:txBody>
      </p:sp>
      <p:sp>
        <p:nvSpPr>
          <p:cNvPr id="4" name="מציין מיקום של מספר שקופית 3"/>
          <p:cNvSpPr>
            <a:spLocks noGrp="1"/>
          </p:cNvSpPr>
          <p:nvPr>
            <p:ph type="sldNum" sz="quarter" idx="10"/>
          </p:nvPr>
        </p:nvSpPr>
        <p:spPr/>
        <p:txBody>
          <a:bodyPr/>
          <a:lstStyle/>
          <a:p>
            <a:fld id="{83516B50-D037-4B98-AAC0-7691A3649A32}" type="slidenum">
              <a:rPr lang="he-IL" smtClean="0"/>
              <a:t>11</a:t>
            </a:fld>
            <a:endParaRPr lang="he-IL"/>
          </a:p>
        </p:txBody>
      </p:sp>
    </p:spTree>
    <p:extLst>
      <p:ext uri="{BB962C8B-B14F-4D97-AF65-F5344CB8AC3E}">
        <p14:creationId xmlns:p14="http://schemas.microsoft.com/office/powerpoint/2010/main" val="3206440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לפני שצוללים לנבכי הנפש חשוב להבחין בין הפשט לבין הדרש.  זה הזמן לחזור בקצרה על תוכן פרשיות התורה העוסקות בעמלק בספר שמות ובספר דברים.</a:t>
            </a:r>
          </a:p>
          <a:p>
            <a:r>
              <a:rPr lang="he-IL" dirty="0"/>
              <a:t>מי היה עמלק? </a:t>
            </a:r>
          </a:p>
          <a:p>
            <a:r>
              <a:rPr lang="he-IL" dirty="0"/>
              <a:t>מלחמת עמלק: שמות י"ז – פסוק ח' ואילך.</a:t>
            </a:r>
          </a:p>
          <a:p>
            <a:endParaRPr lang="he-IL" dirty="0"/>
          </a:p>
          <a:p>
            <a:r>
              <a:rPr lang="he-IL" dirty="0"/>
              <a:t>איפה מתרחשת המלחמה? ברפידים – מעניין פירוש כלי יקר לשם רפידים.</a:t>
            </a:r>
          </a:p>
          <a:p>
            <a:r>
              <a:rPr lang="he-IL" dirty="0"/>
              <a:t>מהי האסטרטגיה של משה ויהושע במלחמת עמלק? 1. יהושע בוחר לוחמים ל'סיירת' ויוצא </a:t>
            </a:r>
            <a:r>
              <a:rPr lang="he-IL" dirty="0" err="1"/>
              <a:t>להלחם</a:t>
            </a:r>
            <a:r>
              <a:rPr lang="he-IL" dirty="0"/>
              <a:t>. 2. משה ממשיך אמונה בהרמת ידיו- חור ואהרן תומכים בו.</a:t>
            </a:r>
          </a:p>
          <a:p>
            <a:r>
              <a:rPr lang="he-IL" dirty="0"/>
              <a:t>פרשת זכור: דברים כ"ה –  פסוק י"ז ואילך.</a:t>
            </a:r>
          </a:p>
          <a:p>
            <a:endParaRPr lang="he-IL" dirty="0"/>
          </a:p>
          <a:p>
            <a:r>
              <a:rPr lang="he-IL" dirty="0"/>
              <a:t>מה המשמעות של הביטוי 'אשר </a:t>
            </a:r>
            <a:r>
              <a:rPr lang="he-IL" dirty="0" err="1"/>
              <a:t>קרך</a:t>
            </a:r>
            <a:r>
              <a:rPr lang="he-IL" dirty="0"/>
              <a:t> בדרך'?</a:t>
            </a:r>
          </a:p>
          <a:p>
            <a:r>
              <a:rPr lang="he-IL" dirty="0"/>
              <a:t>מהי האסטרטגיה הצבאית של עמלק? לזנב בנחשלים. הם יכולים לפגוע במי שהוא '</a:t>
            </a:r>
            <a:r>
              <a:rPr lang="he-IL" dirty="0" err="1"/>
              <a:t>עיף</a:t>
            </a:r>
            <a:r>
              <a:rPr lang="he-IL" dirty="0"/>
              <a:t> ויגע ולא ירא </a:t>
            </a:r>
            <a:r>
              <a:rPr lang="he-IL" dirty="0" err="1"/>
              <a:t>אלקים</a:t>
            </a:r>
            <a:r>
              <a:rPr lang="he-IL" dirty="0"/>
              <a:t>'</a:t>
            </a:r>
          </a:p>
          <a:p>
            <a:endParaRPr lang="he-IL" dirty="0"/>
          </a:p>
          <a:p>
            <a:r>
              <a:rPr lang="he-IL" dirty="0"/>
              <a:t>הערה חשובה: </a:t>
            </a:r>
            <a:r>
              <a:rPr lang="he-IL" sz="1200" b="0" i="0" kern="1200" dirty="0">
                <a:solidFill>
                  <a:schemeClr val="tx1"/>
                </a:solidFill>
                <a:effectLst/>
                <a:latin typeface="+mn-lt"/>
                <a:ea typeface="+mn-ea"/>
                <a:cs typeface="+mn-cs"/>
              </a:rPr>
              <a:t>צריך להבין שבין הפשט לבין הפירוש החסידי קיימת קפיצה גדולה מאוד. מה גם שהתלמידים שומעים שצריך להכחיד את עמלק ואז מדובר בנפש שלנו.. צריך מאוד </a:t>
            </a:r>
            <a:r>
              <a:rPr lang="he-IL" sz="1200" b="0" i="0" kern="1200" dirty="0" err="1">
                <a:solidFill>
                  <a:schemeClr val="tx1"/>
                </a:solidFill>
                <a:effectLst/>
                <a:latin typeface="+mn-lt"/>
                <a:ea typeface="+mn-ea"/>
                <a:cs typeface="+mn-cs"/>
              </a:rPr>
              <a:t>להזהר</a:t>
            </a:r>
            <a:r>
              <a:rPr lang="he-IL" sz="1200" b="0" i="0" kern="1200" dirty="0">
                <a:solidFill>
                  <a:schemeClr val="tx1"/>
                </a:solidFill>
                <a:effectLst/>
                <a:latin typeface="+mn-lt"/>
                <a:ea typeface="+mn-ea"/>
                <a:cs typeface="+mn-cs"/>
              </a:rPr>
              <a:t> בזה ובאופן ההצגה של זה. </a:t>
            </a:r>
            <a:endParaRPr lang="he-IL" dirty="0"/>
          </a:p>
        </p:txBody>
      </p:sp>
      <p:sp>
        <p:nvSpPr>
          <p:cNvPr id="4" name="מציין מיקום של מספר שקופית 3"/>
          <p:cNvSpPr>
            <a:spLocks noGrp="1"/>
          </p:cNvSpPr>
          <p:nvPr>
            <p:ph type="sldNum" sz="quarter" idx="10"/>
          </p:nvPr>
        </p:nvSpPr>
        <p:spPr/>
        <p:txBody>
          <a:bodyPr/>
          <a:lstStyle/>
          <a:p>
            <a:fld id="{83516B50-D037-4B98-AAC0-7691A3649A32}" type="slidenum">
              <a:rPr lang="he-IL" smtClean="0"/>
              <a:t>3</a:t>
            </a:fld>
            <a:endParaRPr lang="he-IL"/>
          </a:p>
        </p:txBody>
      </p:sp>
    </p:spTree>
    <p:extLst>
      <p:ext uri="{BB962C8B-B14F-4D97-AF65-F5344CB8AC3E}">
        <p14:creationId xmlns:p14="http://schemas.microsoft.com/office/powerpoint/2010/main" val="2524779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רש"י רוצה להבין את המילה '</a:t>
            </a:r>
            <a:r>
              <a:rPr lang="he-IL" dirty="0" err="1"/>
              <a:t>קרך</a:t>
            </a:r>
            <a:r>
              <a:rPr lang="he-IL" dirty="0"/>
              <a:t>' המופיעה בספר דברים. </a:t>
            </a:r>
          </a:p>
          <a:p>
            <a:r>
              <a:rPr lang="he-IL" dirty="0"/>
              <a:t>עמלק אומר לנו – </a:t>
            </a:r>
            <a:r>
              <a:rPr lang="he-IL" dirty="0" err="1"/>
              <a:t>הכל</a:t>
            </a:r>
            <a:r>
              <a:rPr lang="he-IL" dirty="0"/>
              <a:t> מקרה. אין השגחה. </a:t>
            </a:r>
            <a:r>
              <a:rPr lang="he-IL" dirty="0" err="1"/>
              <a:t>הכל</a:t>
            </a:r>
            <a:r>
              <a:rPr lang="he-IL" dirty="0"/>
              <a:t> סתמי ולכן </a:t>
            </a:r>
            <a:r>
              <a:rPr lang="he-IL" dirty="0" err="1"/>
              <a:t>הכל</a:t>
            </a:r>
            <a:r>
              <a:rPr lang="he-IL" dirty="0"/>
              <a:t> חסר משמעות.</a:t>
            </a:r>
          </a:p>
          <a:p>
            <a:r>
              <a:rPr lang="he-IL" dirty="0"/>
              <a:t>עמלק מביא עמו קרי וטומאה – מעודד לעבירות הקשורות לתחום המיני. (בדוגמה משכב זכור כפירוש ל'ויזנב בך', אך הכוונה היא לקלות ביחס לעבירות בתחום המיני)</a:t>
            </a:r>
          </a:p>
          <a:p>
            <a:r>
              <a:rPr lang="he-IL" dirty="0"/>
              <a:t>עמלק מקרר – מצנן את הרתיחה – לפי רשי פותח פתח לאומות להילחם עם ישראל ומראה להן שהדבר אפשרי. בעלי החסידות יפתחו את הרעיון לקירור ההתלהבות לקדושה.</a:t>
            </a:r>
          </a:p>
          <a:p>
            <a:r>
              <a:rPr lang="he-IL" dirty="0"/>
              <a:t>הרחבות:</a:t>
            </a:r>
          </a:p>
          <a:p>
            <a:r>
              <a:rPr lang="he-IL" dirty="0"/>
              <a:t> רש"י דברים כה )</a:t>
            </a:r>
            <a:r>
              <a:rPr lang="he-IL" dirty="0" err="1"/>
              <a:t>יח</a:t>
            </a:r>
            <a:r>
              <a:rPr lang="he-IL" dirty="0"/>
              <a:t>( אשר </a:t>
            </a:r>
            <a:r>
              <a:rPr lang="he-IL" dirty="0" err="1"/>
              <a:t>קרך</a:t>
            </a:r>
            <a:r>
              <a:rPr lang="he-IL" dirty="0"/>
              <a:t> בדרך - לשון מקרה. דבר אחר: לשון קרי וטומאה. שהיה מטמאן במשכב זכור. דבר אחר: לשון קור וחום </a:t>
            </a:r>
            <a:r>
              <a:rPr lang="he-IL" dirty="0" err="1"/>
              <a:t>צננך</a:t>
            </a:r>
            <a:r>
              <a:rPr lang="he-IL" dirty="0"/>
              <a:t> </a:t>
            </a:r>
            <a:r>
              <a:rPr lang="he-IL" dirty="0" err="1"/>
              <a:t>והפשירך</a:t>
            </a:r>
            <a:r>
              <a:rPr lang="he-IL" dirty="0"/>
              <a:t> מרתיחתך שהיו </a:t>
            </a:r>
            <a:r>
              <a:rPr lang="he-IL" dirty="0" err="1"/>
              <a:t>העובדי</a:t>
            </a:r>
            <a:r>
              <a:rPr lang="he-IL" dirty="0"/>
              <a:t> כוכבים יראים </a:t>
            </a:r>
            <a:r>
              <a:rPr lang="he-IL" dirty="0" err="1"/>
              <a:t>להלחם</a:t>
            </a:r>
            <a:r>
              <a:rPr lang="he-IL" dirty="0"/>
              <a:t> בכם ובא זה והתחיל והראה מקום לאחרים. משל </a:t>
            </a:r>
            <a:r>
              <a:rPr lang="he-IL" dirty="0" err="1"/>
              <a:t>לאמבטי</a:t>
            </a:r>
            <a:r>
              <a:rPr lang="he-IL" dirty="0"/>
              <a:t> רותחת שאין כל בריה יכולה לירד בתוכה בא בן </a:t>
            </a:r>
            <a:r>
              <a:rPr lang="he-IL" dirty="0" err="1"/>
              <a:t>בליעל</a:t>
            </a:r>
            <a:r>
              <a:rPr lang="he-IL" dirty="0"/>
              <a:t> אחד קפץ וירד לתוכה אע"פ </a:t>
            </a:r>
            <a:r>
              <a:rPr lang="he-IL" dirty="0" err="1"/>
              <a:t>שנכוה</a:t>
            </a:r>
            <a:r>
              <a:rPr lang="he-IL" dirty="0"/>
              <a:t> הקרה אותה בפני אחרים:</a:t>
            </a:r>
          </a:p>
          <a:p>
            <a:endParaRPr lang="he-IL" dirty="0"/>
          </a:p>
        </p:txBody>
      </p:sp>
      <p:sp>
        <p:nvSpPr>
          <p:cNvPr id="4" name="מציין מיקום של מספר שקופית 3"/>
          <p:cNvSpPr>
            <a:spLocks noGrp="1"/>
          </p:cNvSpPr>
          <p:nvPr>
            <p:ph type="sldNum" sz="quarter" idx="10"/>
          </p:nvPr>
        </p:nvSpPr>
        <p:spPr/>
        <p:txBody>
          <a:bodyPr/>
          <a:lstStyle/>
          <a:p>
            <a:fld id="{83516B50-D037-4B98-AAC0-7691A3649A32}" type="slidenum">
              <a:rPr lang="he-IL" smtClean="0"/>
              <a:t>4</a:t>
            </a:fld>
            <a:endParaRPr lang="he-IL"/>
          </a:p>
        </p:txBody>
      </p:sp>
    </p:spTree>
    <p:extLst>
      <p:ext uri="{BB962C8B-B14F-4D97-AF65-F5344CB8AC3E}">
        <p14:creationId xmlns:p14="http://schemas.microsoft.com/office/powerpoint/2010/main" val="3942794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כאן קיימת אפשרות למעשה יצירתי: ניתן לתאם עם תלמידים מראש להכין המחזה במבנה של שלשה תלמידים: התלמיד שמשחק את עצמו רוצה לקיים מעשה טוב ושני תלמידים שכל אחד מהם מגלם את היצר הטוב/ היצר הרע ונותן ביטוי לעצותיו. אפשר לחלק לתלמידים צבעים ודפים ולבקש מהם לצייר את האופן בו היצר הרע בא על האדם מקררו </a:t>
            </a:r>
            <a:r>
              <a:rPr lang="he-IL" dirty="0" err="1"/>
              <a:t>ומעצלו</a:t>
            </a:r>
            <a:r>
              <a:rPr lang="he-IL" dirty="0"/>
              <a:t>.</a:t>
            </a:r>
          </a:p>
          <a:p>
            <a:r>
              <a:rPr lang="he-IL" dirty="0"/>
              <a:t>המגיד </a:t>
            </a:r>
            <a:r>
              <a:rPr lang="he-IL" dirty="0" err="1"/>
              <a:t>מקוז'ניץ</a:t>
            </a:r>
            <a:r>
              <a:rPr lang="he-IL" dirty="0"/>
              <a:t> עמלק כקול 'מקרר' תמידי:</a:t>
            </a:r>
          </a:p>
          <a:p>
            <a:pPr marL="0" marR="0" lvl="0" indent="0" algn="r" defTabSz="914400" rtl="1" eaLnBrk="1" fontAlgn="auto" latinLnBrk="0" hangingPunct="1">
              <a:lnSpc>
                <a:spcPct val="100000"/>
              </a:lnSpc>
              <a:spcBef>
                <a:spcPts val="0"/>
              </a:spcBef>
              <a:spcAft>
                <a:spcPts val="0"/>
              </a:spcAft>
              <a:buClrTx/>
              <a:buSzTx/>
              <a:buFontTx/>
              <a:buNone/>
              <a:tabLst/>
              <a:defRPr/>
            </a:pPr>
            <a:r>
              <a:rPr lang="he-IL" dirty="0"/>
              <a:t>"עִַקּר עִנְיַן עֲָמלֵק הוּא ַהיֵּצֶר ָהרַע צוֹרֵר כָּל ֶאָחד, וְזֶה "ִמלְָחָמה לַה' בַּעֲָמלֵק ִמדֹּר דֹּר" (שמות </a:t>
            </a:r>
            <a:r>
              <a:rPr lang="he-IL" dirty="0" err="1"/>
              <a:t>יז,טז</a:t>
            </a:r>
            <a:r>
              <a:rPr lang="he-IL" dirty="0"/>
              <a:t>). ְ</a:t>
            </a:r>
            <a:r>
              <a:rPr lang="he-IL" dirty="0" err="1"/>
              <a:t>דַּהיְנו</a:t>
            </a:r>
            <a:r>
              <a:rPr lang="he-IL" dirty="0"/>
              <a:t>ּ שֶׁבְּכָל דּוֹר וּבְכָל שָׁעָה ִהיא ַהִמּלְָחָמה ַהגְּדוֹלָה ֲאשֶׁר ֲאנְַחנוּ נִלְָחִמים תִָמיד, כָּל יְֵמי ֱהיוֹתֵנוּ עַל ָהָארֶץ... "ֲאשֶׁר ָ</a:t>
            </a:r>
            <a:r>
              <a:rPr lang="he-IL" dirty="0" err="1"/>
              <a:t>קרְך</a:t>
            </a:r>
            <a:r>
              <a:rPr lang="he-IL" dirty="0"/>
              <a:t>ָ בֶַּדּרֶךְ" (דברים </a:t>
            </a:r>
            <a:r>
              <a:rPr lang="he-IL" dirty="0" err="1"/>
              <a:t>כה,יח</a:t>
            </a:r>
            <a:r>
              <a:rPr lang="he-IL" dirty="0"/>
              <a:t>), ָ</a:t>
            </a:r>
            <a:r>
              <a:rPr lang="he-IL" dirty="0" err="1"/>
              <a:t>קרְך</a:t>
            </a:r>
            <a:r>
              <a:rPr lang="he-IL" dirty="0"/>
              <a:t>ָ הוּא ִמלְּשׁוֹן ְקרִירוּת, שֵֶׁהֵקר אוֹתְךָ ֵמִהתְלֲַהבוּת שֶׁרָאוּי לְִהיוֹת כָּל ָאָדם בְּלִבּוֹ כְּמוֵֹקד ֵאשׁ לִפְנֵי ה' תִָמיד, וְַהיֵּצֶר ָהרַע ְמָקרֵר ֶאת ָהָאָדם </a:t>
            </a:r>
            <a:r>
              <a:rPr lang="he-IL" dirty="0" err="1"/>
              <a:t>וְּמעַצְּלו</a:t>
            </a:r>
            <a:r>
              <a:rPr lang="he-IL" dirty="0"/>
              <a:t>ֹ וּבָא ֵאלָיו בְּכַָמּה ִמינֵי </a:t>
            </a:r>
            <a:r>
              <a:rPr lang="he-IL" dirty="0" err="1"/>
              <a:t>פִּתוּיִים</a:t>
            </a:r>
            <a:r>
              <a:rPr lang="he-IL" dirty="0"/>
              <a:t>..." (רבי ישראל המגיד </a:t>
            </a:r>
            <a:r>
              <a:rPr lang="he-IL" dirty="0" err="1"/>
              <a:t>מקוז'ניץ</a:t>
            </a:r>
            <a:r>
              <a:rPr lang="he-IL" dirty="0"/>
              <a:t>, 'עבודת ישראל', פרשת זכור) </a:t>
            </a:r>
          </a:p>
          <a:p>
            <a:endParaRPr lang="he-IL" dirty="0"/>
          </a:p>
        </p:txBody>
      </p:sp>
      <p:sp>
        <p:nvSpPr>
          <p:cNvPr id="4" name="מציין מיקום של מספר שקופית 3"/>
          <p:cNvSpPr>
            <a:spLocks noGrp="1"/>
          </p:cNvSpPr>
          <p:nvPr>
            <p:ph type="sldNum" sz="quarter" idx="10"/>
          </p:nvPr>
        </p:nvSpPr>
        <p:spPr/>
        <p:txBody>
          <a:bodyPr/>
          <a:lstStyle/>
          <a:p>
            <a:fld id="{83516B50-D037-4B98-AAC0-7691A3649A32}" type="slidenum">
              <a:rPr lang="he-IL" smtClean="0"/>
              <a:t>5</a:t>
            </a:fld>
            <a:endParaRPr lang="he-IL"/>
          </a:p>
        </p:txBody>
      </p:sp>
    </p:spTree>
    <p:extLst>
      <p:ext uri="{BB962C8B-B14F-4D97-AF65-F5344CB8AC3E}">
        <p14:creationId xmlns:p14="http://schemas.microsoft.com/office/powerpoint/2010/main" val="2892349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הקטע מהסרט מטריקס מציג את מר רייגן, שבוחר לשכוח כל מה שהוא יודע על </a:t>
            </a:r>
            <a:r>
              <a:rPr lang="he-IL" dirty="0" err="1"/>
              <a:t>המטריקס</a:t>
            </a:r>
            <a:r>
              <a:rPr lang="he-IL" dirty="0"/>
              <a:t> (העולם </a:t>
            </a:r>
            <a:r>
              <a:rPr lang="he-IL" dirty="0" err="1"/>
              <a:t>האמיתי</a:t>
            </a:r>
            <a:r>
              <a:rPr lang="he-IL" dirty="0"/>
              <a:t> בו רובוטים השתלטו על האנושות ואוחזים בהם כשבויים על ידי תוכנת מחשב שמחוברת ישירות למח) בתמורה לכך שיזכה להיות איש עשיר ומפורסם בעולם </a:t>
            </a:r>
            <a:r>
              <a:rPr lang="he-IL" dirty="0" err="1"/>
              <a:t>הוירטואלי</a:t>
            </a:r>
            <a:r>
              <a:rPr lang="he-IL" dirty="0"/>
              <a:t>. במעשה זה הוא בוגד בחבריו ומסגיר אותם לידי הרובוטים. הדברים מקבילים ללימודו של  הצמח צדק שטוען שעמלק גורם לאדם למאוס בהכרת האמת ולשכוח את הבורא, בשביל ליהנות מהבלי העולם הזה. לשם כך דרושה חוצפה מיוחדת המובילה לפגיעה בחברים ובעולם כולו.</a:t>
            </a:r>
            <a:endParaRPr lang="en-US" dirty="0"/>
          </a:p>
          <a:p>
            <a:r>
              <a:rPr lang="he-IL" dirty="0"/>
              <a:t>צמח צדק: </a:t>
            </a:r>
          </a:p>
          <a:p>
            <a:pPr marL="0" marR="0" lvl="0" indent="0" algn="r" defTabSz="914400" rtl="1" eaLnBrk="1" fontAlgn="auto" latinLnBrk="0" hangingPunct="1">
              <a:lnSpc>
                <a:spcPct val="100000"/>
              </a:lnSpc>
              <a:spcBef>
                <a:spcPts val="0"/>
              </a:spcBef>
              <a:spcAft>
                <a:spcPts val="0"/>
              </a:spcAft>
              <a:buClrTx/>
              <a:buSzTx/>
              <a:buFontTx/>
              <a:buNone/>
              <a:tabLst/>
              <a:defRPr/>
            </a:pPr>
            <a:r>
              <a:rPr lang="he-IL" dirty="0"/>
              <a:t>"עֲָמלֵק רוַּח ַאֶחרֶת ָ</a:t>
            </a:r>
            <a:r>
              <a:rPr lang="he-IL" dirty="0" err="1"/>
              <a:t>היְתָה</a:t>
            </a:r>
            <a:r>
              <a:rPr lang="he-IL" dirty="0"/>
              <a:t> בּוֹ [בשונה משאר האומות, המייצגות את שאר המידות הרעות בנפש] וְהוּא כְּמוֹ שֶָׁאְמרוּ רַבּוֹתֵינוּ </a:t>
            </a:r>
            <a:r>
              <a:rPr lang="he-IL" dirty="0" err="1"/>
              <a:t>זִכְרוֹנָם</a:t>
            </a:r>
            <a:r>
              <a:rPr lang="he-IL" dirty="0"/>
              <a:t> לִבְרָכָה עָלָיו: "יוֵֹדעַ </a:t>
            </a:r>
            <a:r>
              <a:rPr lang="he-IL" dirty="0" err="1"/>
              <a:t>רִבּוֹנו</a:t>
            </a:r>
            <a:r>
              <a:rPr lang="he-IL" dirty="0"/>
              <a:t>ֹ וְּמכַוֵּן לְִמרֹד בּוֹ". וּפֵרוּשׁ ַהְמּרִיָדה הוּא עִנְיַן ֻ</a:t>
            </a:r>
            <a:r>
              <a:rPr lang="he-IL" dirty="0" err="1"/>
              <a:t>חצְפָּה</a:t>
            </a:r>
            <a:r>
              <a:rPr lang="he-IL" dirty="0"/>
              <a:t>, </a:t>
            </a:r>
            <a:r>
              <a:rPr lang="he-IL" dirty="0" err="1"/>
              <a:t>שֶׁעִנְיָנָה</a:t>
            </a:r>
            <a:r>
              <a:rPr lang="he-IL" dirty="0"/>
              <a:t>ּ לֹא ֵמֶחְסרוֹן ַהַדּעַת </a:t>
            </a:r>
            <a:r>
              <a:rPr lang="he-IL" dirty="0" err="1"/>
              <a:t>בֱֶּאלֹקוּת</a:t>
            </a:r>
            <a:r>
              <a:rPr lang="he-IL" dirty="0"/>
              <a:t>. ֶאלָּא ַאְדּרַבָּא יוֵֹדעַ וַּמכִּיר ֵהיֵטב גְֻּדלַּת ַהבּוֹרֵא וְַאף עַל פִּי כֵן לֹא יְִמַאס בְַּהבְלֵי עוֹלָם ַהזֶּה, ִמצַּד ַאבִּירוּת לֵב שֶׁלֹּא </a:t>
            </a:r>
            <a:r>
              <a:rPr lang="he-IL" dirty="0" err="1"/>
              <a:t>יִפֹּל</a:t>
            </a:r>
            <a:r>
              <a:rPr lang="he-IL" dirty="0"/>
              <a:t> לְבָבוֹ ִמשּׁוּם ָדּבָר גָּדוֹל... כִּי ַ</a:t>
            </a:r>
            <a:r>
              <a:rPr lang="he-IL" dirty="0" err="1"/>
              <a:t>הֻחצְפָּה</a:t>
            </a:r>
            <a:r>
              <a:rPr lang="he-IL" dirty="0"/>
              <a:t> תִַקּיפָה ִמשְָּׁאר כָּל ַ</a:t>
            </a:r>
            <a:r>
              <a:rPr lang="he-IL" dirty="0" err="1"/>
              <a:t>הִמּדּוֹת</a:t>
            </a:r>
            <a:r>
              <a:rPr lang="he-IL" dirty="0"/>
              <a:t> רָעוֹת, שֶׁכֻּלָּם נוֹפְלִים ִמצַּד ַהַדּעַת </a:t>
            </a:r>
            <a:r>
              <a:rPr lang="he-IL" dirty="0" err="1"/>
              <a:t>בֱֶּאלֹקוּת</a:t>
            </a:r>
            <a:r>
              <a:rPr lang="he-IL" dirty="0"/>
              <a:t>, ַמה שֵֶּׁאין כֵּן ַ</a:t>
            </a:r>
            <a:r>
              <a:rPr lang="he-IL" dirty="0" err="1"/>
              <a:t>הֻחצְפָּה</a:t>
            </a:r>
            <a:r>
              <a:rPr lang="he-IL" dirty="0"/>
              <a:t> </a:t>
            </a:r>
            <a:r>
              <a:rPr lang="he-IL" dirty="0" err="1"/>
              <a:t>שֶׁעִנְיָנָה</a:t>
            </a:r>
            <a:r>
              <a:rPr lang="he-IL" dirty="0"/>
              <a:t>ּ לְִהתְעֵַקּשׁ כְּנֶגֶד ַהַדּעַת. וְזֶהוּ "רֵאשִׁית גּוֹיִם עֲָמלֵק" (במדבר </a:t>
            </a:r>
            <a:r>
              <a:rPr lang="he-IL" dirty="0" err="1"/>
              <a:t>כד,כ</a:t>
            </a:r>
            <a:r>
              <a:rPr lang="he-IL" dirty="0"/>
              <a:t>) שֶׁהוּא ַ</a:t>
            </a:r>
            <a:r>
              <a:rPr lang="he-IL" dirty="0" err="1"/>
              <a:t>הְקּלִפָּה</a:t>
            </a:r>
            <a:r>
              <a:rPr lang="he-IL" dirty="0"/>
              <a:t> שֶׁכְּנֶגֶד ַהַדּעַת שֶׁהוּא רֹאשׁ לְכָל ַ</a:t>
            </a:r>
            <a:r>
              <a:rPr lang="he-IL" dirty="0" err="1"/>
              <a:t>הִמּדּוֹת</a:t>
            </a:r>
            <a:r>
              <a:rPr lang="he-IL" dirty="0"/>
              <a:t> [רעות]</a:t>
            </a:r>
          </a:p>
          <a:p>
            <a:endParaRPr lang="he-IL" dirty="0"/>
          </a:p>
        </p:txBody>
      </p:sp>
      <p:sp>
        <p:nvSpPr>
          <p:cNvPr id="4" name="מציין מיקום של מספר שקופית 3"/>
          <p:cNvSpPr>
            <a:spLocks noGrp="1"/>
          </p:cNvSpPr>
          <p:nvPr>
            <p:ph type="sldNum" sz="quarter" idx="10"/>
          </p:nvPr>
        </p:nvSpPr>
        <p:spPr/>
        <p:txBody>
          <a:bodyPr/>
          <a:lstStyle/>
          <a:p>
            <a:fld id="{83516B50-D037-4B98-AAC0-7691A3649A32}" type="slidenum">
              <a:rPr lang="he-IL" smtClean="0"/>
              <a:t>6</a:t>
            </a:fld>
            <a:endParaRPr lang="he-IL"/>
          </a:p>
        </p:txBody>
      </p:sp>
    </p:spTree>
    <p:extLst>
      <p:ext uri="{BB962C8B-B14F-4D97-AF65-F5344CB8AC3E}">
        <p14:creationId xmlns:p14="http://schemas.microsoft.com/office/powerpoint/2010/main" val="2739046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dirty="0"/>
              <a:t>אדמו"ר </a:t>
            </a:r>
            <a:r>
              <a:rPr lang="he-IL" dirty="0" err="1"/>
              <a:t>הריי"צ</a:t>
            </a:r>
            <a:r>
              <a:rPr lang="he-IL" dirty="0"/>
              <a:t>:</a:t>
            </a:r>
          </a:p>
          <a:p>
            <a:r>
              <a:rPr lang="he-IL" dirty="0"/>
              <a:t>"ַהְקּרִירוּת ַ</a:t>
            </a:r>
            <a:r>
              <a:rPr lang="he-IL" dirty="0" err="1"/>
              <a:t>דּעֲָמלֵק</a:t>
            </a:r>
            <a:r>
              <a:rPr lang="he-IL" dirty="0"/>
              <a:t> "ֲאשֶׁר ָ</a:t>
            </a:r>
            <a:r>
              <a:rPr lang="he-IL" dirty="0" err="1"/>
              <a:t>קרְך</a:t>
            </a:r>
            <a:r>
              <a:rPr lang="he-IL" dirty="0"/>
              <a:t>ָ בֶַּדּרֶךְ" (דברים </a:t>
            </a:r>
            <a:r>
              <a:rPr lang="he-IL" dirty="0" err="1"/>
              <a:t>כה,יט</a:t>
            </a:r>
            <a:r>
              <a:rPr lang="he-IL" dirty="0"/>
              <a:t>) שֶׁהוּא ְמָקרֵר בְֶּדרֶךְ ה', שְֶׁמָּקרֵר ֶאת ָ</a:t>
            </a:r>
            <a:r>
              <a:rPr lang="he-IL" dirty="0" err="1"/>
              <a:t>העִנְיָן</a:t>
            </a:r>
            <a:r>
              <a:rPr lang="he-IL" dirty="0"/>
              <a:t> ְ</a:t>
            </a:r>
            <a:r>
              <a:rPr lang="he-IL" dirty="0" err="1"/>
              <a:t>דּרוָּחנִיּוּת</a:t>
            </a:r>
            <a:r>
              <a:rPr lang="he-IL" dirty="0"/>
              <a:t> שֶַׁהלֵּב לֹא יִתְפָּעֵל עַל עִנְיָן ֱ</a:t>
            </a:r>
            <a:r>
              <a:rPr lang="he-IL" dirty="0" err="1"/>
              <a:t>אלִֹקי</a:t>
            </a:r>
            <a:r>
              <a:rPr lang="he-IL" dirty="0"/>
              <a:t>. וְַהָמּקוֹם ִ</a:t>
            </a:r>
            <a:r>
              <a:rPr lang="he-IL" dirty="0" err="1"/>
              <a:t>דּפְעֻלַּת</a:t>
            </a:r>
            <a:r>
              <a:rPr lang="he-IL" dirty="0"/>
              <a:t> ְקלִפַּת עֲָמלֵק הוּא בְֶּדרֶךְ ה' - ְ</a:t>
            </a:r>
            <a:r>
              <a:rPr lang="he-IL" dirty="0" err="1"/>
              <a:t>דּכֲַאשֶׁר</a:t>
            </a:r>
            <a:r>
              <a:rPr lang="he-IL" dirty="0"/>
              <a:t> ָהָאָדם רוֹצֶה לָצֵאת ֵמַהְמּצָרִים </a:t>
            </a:r>
            <a:r>
              <a:rPr lang="he-IL" dirty="0" err="1"/>
              <a:t>וּגְבוּלִים</a:t>
            </a:r>
            <a:r>
              <a:rPr lang="he-IL" dirty="0"/>
              <a:t> ְ</a:t>
            </a:r>
            <a:r>
              <a:rPr lang="he-IL" dirty="0" err="1"/>
              <a:t>דּגַשְִׁמיּוּת</a:t>
            </a:r>
            <a:r>
              <a:rPr lang="he-IL" dirty="0"/>
              <a:t>, בָּא עֲָמלֵק וְּמָקרֵר. ְ</a:t>
            </a:r>
            <a:r>
              <a:rPr lang="he-IL" dirty="0" err="1"/>
              <a:t>דִּהנֵּה</a:t>
            </a:r>
            <a:r>
              <a:rPr lang="he-IL" dirty="0"/>
              <a:t> כְּתִיב "כִּי ה' ֱ</a:t>
            </a:r>
            <a:r>
              <a:rPr lang="he-IL" dirty="0" err="1"/>
              <a:t>אלֶֹקיך</a:t>
            </a:r>
            <a:r>
              <a:rPr lang="he-IL" dirty="0"/>
              <a:t>ָ ֵאשׁ אֹכְלָה הוּא" (דברים </a:t>
            </a:r>
            <a:r>
              <a:rPr lang="he-IL" dirty="0" err="1"/>
              <a:t>ד,כד</a:t>
            </a:r>
            <a:r>
              <a:rPr lang="he-IL" dirty="0"/>
              <a:t>), וּכְתִיב "וַיַּרְא ָהעָם </a:t>
            </a:r>
            <a:r>
              <a:rPr lang="he-IL" dirty="0" err="1"/>
              <a:t>וַיָּנֻעו</a:t>
            </a:r>
            <a:r>
              <a:rPr lang="he-IL" dirty="0"/>
              <a:t>ּ" (שמות </a:t>
            </a:r>
            <a:r>
              <a:rPr lang="he-IL" dirty="0" err="1"/>
              <a:t>כ,יד</a:t>
            </a:r>
            <a:r>
              <a:rPr lang="he-IL" dirty="0"/>
              <a:t>), ְ</a:t>
            </a:r>
            <a:r>
              <a:rPr lang="he-IL" dirty="0" err="1"/>
              <a:t>דּכָל</a:t>
            </a:r>
            <a:r>
              <a:rPr lang="he-IL" dirty="0"/>
              <a:t> עִנְיַן ָהרוָּחנִיּוּת הוּא בֲַּחִמימוּת וְִהתְפַּעֲלוּת. וְּקלִפַּת עֲָמלֵק הוּא שְֶׁמָּקרֵר לִבְלִי לְִהתְפַּעֵל עַל עִנְיָן ֱ</a:t>
            </a:r>
            <a:r>
              <a:rPr lang="he-IL" dirty="0" err="1"/>
              <a:t>אלִֹקי</a:t>
            </a:r>
            <a:r>
              <a:rPr lang="he-IL" dirty="0"/>
              <a:t>. </a:t>
            </a:r>
          </a:p>
          <a:p>
            <a:r>
              <a:rPr lang="he-IL" dirty="0"/>
              <a:t>וְאֹפֶן פְּעֻלַּת ְקלִפַּת עֲָמלֵק הוּא בְַּהטָלַת ְספֵקוֹת. שֶׁעוֹשֶׂה ְספֵקוֹת וְאוֵֹמר: "ִמי הוּא ָהאוֵֹמר שֶׁהוּא כָּךְ?". ֲהגַם שֶׁהוּא עַצְמוֹ יוֵֹדעַ </a:t>
            </a:r>
            <a:r>
              <a:rPr lang="he-IL" dirty="0" err="1"/>
              <a:t>שֶָׁהעִנְיָן</a:t>
            </a:r>
            <a:r>
              <a:rPr lang="he-IL" dirty="0"/>
              <a:t> כֵּן וְהוּא ָדּבָר רוָּחנִי ֱ</a:t>
            </a:r>
            <a:r>
              <a:rPr lang="he-IL" dirty="0" err="1"/>
              <a:t>אלִֹקי</a:t>
            </a:r>
            <a:r>
              <a:rPr lang="he-IL" dirty="0"/>
              <a:t>, ֲאבָל עֲָמלֵק </a:t>
            </a:r>
            <a:r>
              <a:rPr lang="he-IL" dirty="0" err="1"/>
              <a:t>בְּגִיַמְטרִיָּה</a:t>
            </a:r>
            <a:r>
              <a:rPr lang="he-IL" dirty="0"/>
              <a:t> 'ָספֵק' שֶַׁמּטִיל ָספֵק בְּכָל עִנְיָן ֱ</a:t>
            </a:r>
            <a:r>
              <a:rPr lang="he-IL" dirty="0" err="1"/>
              <a:t>אלִֹקי</a:t>
            </a:r>
            <a:r>
              <a:rPr lang="he-IL" dirty="0"/>
              <a:t> וְרוָּחנִי</a:t>
            </a:r>
          </a:p>
          <a:p>
            <a:endParaRPr lang="he-IL" dirty="0"/>
          </a:p>
        </p:txBody>
      </p:sp>
      <p:sp>
        <p:nvSpPr>
          <p:cNvPr id="4" name="מציין מיקום של מספר שקופית 3"/>
          <p:cNvSpPr>
            <a:spLocks noGrp="1"/>
          </p:cNvSpPr>
          <p:nvPr>
            <p:ph type="sldNum" sz="quarter" idx="10"/>
          </p:nvPr>
        </p:nvSpPr>
        <p:spPr/>
        <p:txBody>
          <a:bodyPr/>
          <a:lstStyle/>
          <a:p>
            <a:fld id="{83516B50-D037-4B98-AAC0-7691A3649A32}" type="slidenum">
              <a:rPr lang="he-IL" smtClean="0"/>
              <a:t>7</a:t>
            </a:fld>
            <a:endParaRPr lang="he-IL"/>
          </a:p>
        </p:txBody>
      </p:sp>
    </p:spTree>
    <p:extLst>
      <p:ext uri="{BB962C8B-B14F-4D97-AF65-F5344CB8AC3E}">
        <p14:creationId xmlns:p14="http://schemas.microsoft.com/office/powerpoint/2010/main" val="3749878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כדאי לתת לפחות עשר דקות למשימה זו. קודם כל לתת לתשובות לעלות בכיתה ואז לאפשר כתיבה. כדאי לבחור משימת כתיבה אחת בלבד: או את זו שבשקף זה או את זו שבשקף 11. על פי ההיכרות עם תלמידיכם.</a:t>
            </a:r>
          </a:p>
        </p:txBody>
      </p:sp>
      <p:sp>
        <p:nvSpPr>
          <p:cNvPr id="4" name="מציין מיקום של מספר שקופית 3"/>
          <p:cNvSpPr>
            <a:spLocks noGrp="1"/>
          </p:cNvSpPr>
          <p:nvPr>
            <p:ph type="sldNum" sz="quarter" idx="10"/>
          </p:nvPr>
        </p:nvSpPr>
        <p:spPr/>
        <p:txBody>
          <a:bodyPr/>
          <a:lstStyle/>
          <a:p>
            <a:fld id="{83516B50-D037-4B98-AAC0-7691A3649A32}" type="slidenum">
              <a:rPr lang="he-IL" smtClean="0"/>
              <a:t>8</a:t>
            </a:fld>
            <a:endParaRPr lang="he-IL"/>
          </a:p>
        </p:txBody>
      </p:sp>
    </p:spTree>
    <p:extLst>
      <p:ext uri="{BB962C8B-B14F-4D97-AF65-F5344CB8AC3E}">
        <p14:creationId xmlns:p14="http://schemas.microsoft.com/office/powerpoint/2010/main" val="1372083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dirty="0"/>
              <a:t>הביטוי 'עם קשה עורף' על פי הפשט הוא ביטוי שלילי אולם אדמו"ר הזקן עושה לו היפוך מדהים ודורש ביטוי זה כמעלה של עם ישראל – חשוב להסביר את החידוש העצום בדרשתו של אדמו"ר הזקן שמהפך את הפשט על פניו ! </a:t>
            </a:r>
          </a:p>
          <a:p>
            <a:pPr marL="0" marR="0" lvl="0" indent="0" algn="r" defTabSz="914400" rtl="1" eaLnBrk="1" fontAlgn="auto" latinLnBrk="0" hangingPunct="1">
              <a:lnSpc>
                <a:spcPct val="100000"/>
              </a:lnSpc>
              <a:spcBef>
                <a:spcPts val="0"/>
              </a:spcBef>
              <a:spcAft>
                <a:spcPts val="0"/>
              </a:spcAft>
              <a:buClrTx/>
              <a:buSzTx/>
              <a:buFontTx/>
              <a:buNone/>
              <a:tabLst/>
              <a:defRPr/>
            </a:pPr>
            <a:r>
              <a:rPr lang="he-IL" dirty="0">
                <a:solidFill>
                  <a:srgbClr val="00B0F0"/>
                </a:solidFill>
              </a:rPr>
              <a:t>על פי אדמו"ר הזקן דווקא הכוחות שמנסים למנוע את עם ישראל מעבודת הבורא מאפשרים גילוי של כוחות פנימיים ודבקות בבורא, ממש כמו אימון, בו הקושי הוא זה שבונה את השריר.</a:t>
            </a:r>
          </a:p>
          <a:p>
            <a:pPr marL="0" marR="0" lvl="0" indent="0" algn="r" defTabSz="914400" rtl="1" eaLnBrk="1" fontAlgn="auto" latinLnBrk="0" hangingPunct="1">
              <a:lnSpc>
                <a:spcPct val="100000"/>
              </a:lnSpc>
              <a:spcBef>
                <a:spcPts val="0"/>
              </a:spcBef>
              <a:spcAft>
                <a:spcPts val="0"/>
              </a:spcAft>
              <a:buClrTx/>
              <a:buSzTx/>
              <a:buFontTx/>
              <a:buNone/>
              <a:tabLst/>
              <a:defRPr/>
            </a:pPr>
            <a:endParaRPr lang="he-IL" dirty="0"/>
          </a:p>
          <a:p>
            <a:pPr marL="0" marR="0" lvl="0" indent="0" algn="r" defTabSz="914400" rtl="1" eaLnBrk="1" fontAlgn="auto" latinLnBrk="0" hangingPunct="1">
              <a:lnSpc>
                <a:spcPct val="100000"/>
              </a:lnSpc>
              <a:spcBef>
                <a:spcPts val="0"/>
              </a:spcBef>
              <a:spcAft>
                <a:spcPts val="0"/>
              </a:spcAft>
              <a:buClrTx/>
              <a:buSzTx/>
              <a:buFontTx/>
              <a:buNone/>
              <a:tabLst/>
              <a:defRPr/>
            </a:pPr>
            <a:r>
              <a:rPr lang="he-IL" dirty="0"/>
              <a:t>מעֲלַת יִשְׂרֵָאל "כִּי עִם ְקשֵׁה עֹרֶף הוּא" (שמות </a:t>
            </a:r>
            <a:r>
              <a:rPr lang="he-IL" dirty="0" err="1"/>
              <a:t>לד,ט</a:t>
            </a:r>
            <a:r>
              <a:rPr lang="he-IL" dirty="0"/>
              <a:t>), שֶׁלָּכֵן בִֵּקּשׁ מֹשֶׁה "וְָסלְַחת שֵֶׁהם ִמבְִּחינַת עֹרֶף ִ</a:t>
            </a:r>
            <a:r>
              <a:rPr lang="he-IL" dirty="0" err="1"/>
              <a:t>דְּקֻדשָּׁה</a:t>
            </a:r>
            <a:r>
              <a:rPr lang="he-IL" dirty="0"/>
              <a:t>... שֶׁיְּכוֹלִים לָכֹף ֶאת ַהלֵּב בִּשְׁבִירַת ַהתֲַאווֹת וּכְבִישָׁתָן, וְלַעֲמֹד נֶגֶד כָּל מוֹנֵעַ בְִּהתְגַּבְּרוּת וּבְחֹזֶק... וְזֶה לְעַֻמּת זֶה הוּא בְִּחינַת עֲָמלֵק הוּא עֹרֶף ַהָקּשֶׁה שֶׁבְַּקּלִפָּה [בצד הרע], ְ</a:t>
            </a:r>
            <a:r>
              <a:rPr lang="he-IL" dirty="0" err="1"/>
              <a:t>דַּהיְנו</a:t>
            </a:r>
            <a:r>
              <a:rPr lang="he-IL" dirty="0"/>
              <a:t>ּ שֶׁגַּם ִאם לְבָבוֹ יָבִין בַּעֲבוַֹדת ה' שֶׁכָּךְ </a:t>
            </a:r>
            <a:r>
              <a:rPr lang="he-IL" dirty="0" err="1"/>
              <a:t>יֲָאתָה</a:t>
            </a:r>
            <a:r>
              <a:rPr lang="he-IL" dirty="0"/>
              <a:t> </a:t>
            </a:r>
            <a:r>
              <a:rPr lang="he-IL" dirty="0" err="1"/>
              <a:t>כו</a:t>
            </a:r>
            <a:r>
              <a:rPr lang="he-IL" dirty="0"/>
              <a:t>' [שכך ראוי לעשות], לֹא ַדּי שֵֶׁאינוֹ ַמכְרִיַח ֶאת לִבּוֹ </a:t>
            </a:r>
            <a:r>
              <a:rPr lang="he-IL" dirty="0" err="1"/>
              <a:t>לְכוֹפו</a:t>
            </a:r>
            <a:r>
              <a:rPr lang="he-IL" dirty="0"/>
              <a:t>ֹ וּלְַהטוֹתוֹ לְַאֲהבַת ה', ֶאלָּא ַאף גַּם זֹאת שֶׁעוֹשֶׂה ֶהָהפוּךְ לְגְַמרֵי... וְִהנֵּה זוֹ ִהיא רַק בְִּחינַת ֻ</a:t>
            </a:r>
            <a:r>
              <a:rPr lang="he-IL" dirty="0" err="1"/>
              <a:t>חצְפָּה</a:t>
            </a:r>
            <a:r>
              <a:rPr lang="he-IL" dirty="0"/>
              <a:t> בְּלִי ַטעַם וּבְלִי ַדּעַת" </a:t>
            </a:r>
          </a:p>
          <a:p>
            <a:endParaRPr lang="he-IL" dirty="0"/>
          </a:p>
        </p:txBody>
      </p:sp>
      <p:sp>
        <p:nvSpPr>
          <p:cNvPr id="4" name="מציין מיקום של מספר שקופית 3"/>
          <p:cNvSpPr>
            <a:spLocks noGrp="1"/>
          </p:cNvSpPr>
          <p:nvPr>
            <p:ph type="sldNum" sz="quarter" idx="10"/>
          </p:nvPr>
        </p:nvSpPr>
        <p:spPr/>
        <p:txBody>
          <a:bodyPr/>
          <a:lstStyle/>
          <a:p>
            <a:fld id="{83516B50-D037-4B98-AAC0-7691A3649A32}" type="slidenum">
              <a:rPr lang="he-IL" smtClean="0"/>
              <a:t>9</a:t>
            </a:fld>
            <a:endParaRPr lang="he-IL"/>
          </a:p>
        </p:txBody>
      </p:sp>
    </p:spTree>
    <p:extLst>
      <p:ext uri="{BB962C8B-B14F-4D97-AF65-F5344CB8AC3E}">
        <p14:creationId xmlns:p14="http://schemas.microsoft.com/office/powerpoint/2010/main" val="882420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לפי רבי צדוק הכהן כל זמן שאנחנו קיימים קיימת מלחמה בעמלק. רק כשתבוא הגאולה עמלק יתבטל. אולם דווקא המלחמה מאפשר לנו התגברות מתמדת וחיזוק של צד הקדושה.</a:t>
            </a:r>
          </a:p>
          <a:p>
            <a:r>
              <a:rPr lang="he-IL" dirty="0"/>
              <a:t>עֲָמלֵק הוּא רֵאשִׁית ָהרַע ִ</a:t>
            </a:r>
            <a:r>
              <a:rPr lang="he-IL" dirty="0" err="1"/>
              <a:t>דְּקבִיע</a:t>
            </a:r>
            <a:r>
              <a:rPr lang="he-IL" dirty="0"/>
              <a:t>ַ </a:t>
            </a:r>
            <a:r>
              <a:rPr lang="he-IL" dirty="0" err="1"/>
              <a:t>וְַקיְָמא</a:t>
            </a:r>
            <a:r>
              <a:rPr lang="he-IL" dirty="0"/>
              <a:t>... וְֵאין </a:t>
            </a:r>
            <a:r>
              <a:rPr lang="he-IL" dirty="0" err="1"/>
              <a:t>בְּכַֹח</a:t>
            </a:r>
            <a:r>
              <a:rPr lang="he-IL" dirty="0"/>
              <a:t> ָהָאָדם לְבַעֲרוֹ רַק "ִמלְָחָמה לַה' בַּעֲָמלֵק וגו'" (שמות </a:t>
            </a:r>
            <a:r>
              <a:rPr lang="he-IL" dirty="0" err="1"/>
              <a:t>יז,טז</a:t>
            </a:r>
            <a:r>
              <a:rPr lang="he-IL" dirty="0"/>
              <a:t>), וְרַק "בְָּהנִיַח ה' ֱ</a:t>
            </a:r>
            <a:r>
              <a:rPr lang="he-IL" dirty="0" err="1"/>
              <a:t>אלֶֹקיך</a:t>
            </a:r>
            <a:r>
              <a:rPr lang="he-IL" dirty="0"/>
              <a:t>ָ לְךָ ִמכָּל </a:t>
            </a:r>
            <a:r>
              <a:rPr lang="he-IL" dirty="0" err="1"/>
              <a:t>אֹיְבֶיך</a:t>
            </a:r>
            <a:r>
              <a:rPr lang="he-IL" dirty="0"/>
              <a:t>ָ ִמָסּבִיב" ָאז "תְִמֶחה ֶאת זֵכֶר עֲָמלֵק" (דברים </a:t>
            </a:r>
            <a:r>
              <a:rPr lang="he-IL" dirty="0" err="1"/>
              <a:t>כה,יט</a:t>
            </a:r>
            <a:r>
              <a:rPr lang="he-IL" dirty="0"/>
              <a:t>). שֶׁכֲַּאשֶׁר יְִהיֶה ַ</a:t>
            </a:r>
            <a:r>
              <a:rPr lang="he-IL" dirty="0" err="1"/>
              <a:t>הנַּיְָחא</a:t>
            </a:r>
            <a:r>
              <a:rPr lang="he-IL" dirty="0"/>
              <a:t> ִמכָּל ִמינֵי רָע, שֶׁיַּשִּׂיגוּ לְִקֻדשַּׁת שַׁבָּת ֵמעֵין עוֹלָם ַהבָּא בְּפֹעַל ַמָמּשׁ, ָאז יוּכְלוּ </a:t>
            </a:r>
            <a:r>
              <a:rPr lang="he-IL" dirty="0" err="1"/>
              <a:t>לְִמחוֹתו</a:t>
            </a:r>
            <a:r>
              <a:rPr lang="he-IL" dirty="0"/>
              <a:t>ֹ לְשֹׁרֶשׁ ָהרַע ְ</a:t>
            </a:r>
            <a:r>
              <a:rPr lang="he-IL" dirty="0" err="1"/>
              <a:t>דָּקבוּע</a:t>
            </a:r>
            <a:r>
              <a:rPr lang="he-IL" dirty="0"/>
              <a:t>ַ וְַקיָּם עַל יְֵדי ַהְקֻּדשָּׁה ִ</a:t>
            </a:r>
            <a:r>
              <a:rPr lang="he-IL" dirty="0" err="1"/>
              <a:t>דְּקבִיע</a:t>
            </a:r>
            <a:r>
              <a:rPr lang="he-IL" dirty="0"/>
              <a:t>ַ </a:t>
            </a:r>
            <a:r>
              <a:rPr lang="he-IL" dirty="0" err="1"/>
              <a:t>וְַקיְָמא</a:t>
            </a:r>
            <a:r>
              <a:rPr lang="he-IL" dirty="0"/>
              <a:t>...</a:t>
            </a:r>
          </a:p>
          <a:p>
            <a:r>
              <a:rPr lang="he-IL" dirty="0"/>
              <a:t>רַק ִמֵמּילָא עַל יְֵדי ַהֲהכָנָה וְַהִהשְׁתְַדּלוּת כָּל ַהיּוֹם תִָמיד בְִּדבְרֵי תוֹרָה, </a:t>
            </a:r>
            <a:r>
              <a:rPr lang="he-IL" dirty="0" err="1"/>
              <a:t>בְַּההוּא</a:t>
            </a:r>
            <a:r>
              <a:rPr lang="he-IL" dirty="0"/>
              <a:t> ֲהנָָאה וְנַַחת רוַּח שֶׁיֵּשׁ לְַמעְלָה ִמֶמּנּוּ ֵאין שׁוּם ִהרְהוּר רָע ָקרֵב ֵאלָיו ֵמעַצְמוֹ... ְ</a:t>
            </a:r>
            <a:r>
              <a:rPr lang="he-IL" dirty="0" err="1"/>
              <a:t>דּעַל</a:t>
            </a:r>
            <a:r>
              <a:rPr lang="he-IL" dirty="0"/>
              <a:t> יְֵדי ִהשְׁתְַדּלוּת תוֹרָה וִּמצְווֹת ֵאין ִהרְהוּר רַע ָקרֵב ֵאלָיו כְּלָל</a:t>
            </a:r>
          </a:p>
          <a:p>
            <a:endParaRPr lang="he-IL" dirty="0"/>
          </a:p>
        </p:txBody>
      </p:sp>
      <p:sp>
        <p:nvSpPr>
          <p:cNvPr id="4" name="מציין מיקום של מספר שקופית 3"/>
          <p:cNvSpPr>
            <a:spLocks noGrp="1"/>
          </p:cNvSpPr>
          <p:nvPr>
            <p:ph type="sldNum" sz="quarter" idx="10"/>
          </p:nvPr>
        </p:nvSpPr>
        <p:spPr/>
        <p:txBody>
          <a:bodyPr/>
          <a:lstStyle/>
          <a:p>
            <a:fld id="{83516B50-D037-4B98-AAC0-7691A3649A32}" type="slidenum">
              <a:rPr lang="he-IL" smtClean="0"/>
              <a:t>10</a:t>
            </a:fld>
            <a:endParaRPr lang="he-IL"/>
          </a:p>
        </p:txBody>
      </p:sp>
    </p:spTree>
    <p:extLst>
      <p:ext uri="{BB962C8B-B14F-4D97-AF65-F5344CB8AC3E}">
        <p14:creationId xmlns:p14="http://schemas.microsoft.com/office/powerpoint/2010/main" val="41441318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446C117F-5CCF-4837-BE5F-2B92066CAFAF}" type="datetimeFigureOut">
              <a:rPr lang="en-US" dirty="0"/>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84EB90BD-B6CE-46B7-997F-7313B992CCDC}" type="datetimeFigureOut">
              <a:rPr lang="en-US" dirty="0"/>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he-IL"/>
              <a:t>לחץ כדי לערוך סגנון כותרת של תבנית בסיס</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CDB9D11F-B188-461D-B23F-39381795C052}" type="datetimeFigureOut">
              <a:rPr lang="en-US" dirty="0"/>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52E6D8D9-55A2-4063-B0F3-121F44549695}" type="datetimeFigureOut">
              <a:rPr lang="en-US" dirty="0"/>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עמודות">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he-IL"/>
              <a:t>לחץ כדי לערוך סגנון כותרת של תבנית בסיס</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3" name="Date Placeholder 2"/>
          <p:cNvSpPr>
            <a:spLocks noGrp="1"/>
          </p:cNvSpPr>
          <p:nvPr>
            <p:ph type="dt" sz="half" idx="10"/>
          </p:nvPr>
        </p:nvSpPr>
        <p:spPr/>
        <p:txBody>
          <a:bodyPr/>
          <a:lstStyle/>
          <a:p>
            <a:fld id="{D4B24536-994D-4021-A283-9F449C0DB509}" type="datetimeFigureOut">
              <a:rPr lang="en-US" dirty="0"/>
              <a:t>2/20/2018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עמודת 3 תמונות">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he-IL"/>
              <a:t>לחץ כדי לערוך סגנון כותרת של תבנית בסיס</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3" name="Date Placeholder 2"/>
          <p:cNvSpPr>
            <a:spLocks noGrp="1"/>
          </p:cNvSpPr>
          <p:nvPr>
            <p:ph type="dt" sz="half" idx="10"/>
          </p:nvPr>
        </p:nvSpPr>
        <p:spPr/>
        <p:txBody>
          <a:bodyPr/>
          <a:lstStyle/>
          <a:p>
            <a:fld id="{3CBBBB78-C96F-47B7-AB17-D852CA960AC9}" type="datetimeFigureOut">
              <a:rPr lang="en-US" dirty="0"/>
              <a:t>2/20/2018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2/20/2018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30578ACC-22D6-47C1-A373-4FD133E34F3C}" type="datetimeFigureOut">
              <a:rPr lang="en-US" dirty="0"/>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680322" y="3030008"/>
            <a:ext cx="4698355" cy="2906179"/>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5594123" y="3030008"/>
            <a:ext cx="4700059" cy="2906179"/>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2/20/2018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2/20/2018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2/20/2018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E331444B-B92B-4E27-8C94-BB93EAF5CB18}" type="datetimeFigureOut">
              <a:rPr lang="en-US" dirty="0"/>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363EFA5E-FA76-400D-B3DC-F0BA90E6D107}" type="datetimeFigureOut">
              <a:rPr lang="en-US" dirty="0"/>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2/20/2018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1"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HdS4Yns7_F8#t=00m01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youtube.com/watch?time_continue=294&amp;v=HdS4Yns7_F8"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f8cq9y3QagI"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5573A53-8DDC-4306-BF93-A17C1B297E54}"/>
              </a:ext>
            </a:extLst>
          </p:cNvPr>
          <p:cNvSpPr>
            <a:spLocks noGrp="1"/>
          </p:cNvSpPr>
          <p:nvPr>
            <p:ph type="ctrTitle"/>
          </p:nvPr>
        </p:nvSpPr>
        <p:spPr/>
        <p:txBody>
          <a:bodyPr/>
          <a:lstStyle/>
          <a:p>
            <a:r>
              <a:rPr lang="he-IL" dirty="0"/>
              <a:t>פורים לאור החסידות</a:t>
            </a:r>
          </a:p>
        </p:txBody>
      </p:sp>
      <p:sp>
        <p:nvSpPr>
          <p:cNvPr id="3" name="כותרת משנה 2">
            <a:extLst>
              <a:ext uri="{FF2B5EF4-FFF2-40B4-BE49-F238E27FC236}">
                <a16:creationId xmlns:a16="http://schemas.microsoft.com/office/drawing/2014/main" id="{3AF9FB4D-B5CF-4189-8765-6544BCC8BD8C}"/>
              </a:ext>
            </a:extLst>
          </p:cNvPr>
          <p:cNvSpPr>
            <a:spLocks noGrp="1"/>
          </p:cNvSpPr>
          <p:nvPr>
            <p:ph type="subTitle" idx="1"/>
          </p:nvPr>
        </p:nvSpPr>
        <p:spPr/>
        <p:txBody>
          <a:bodyPr/>
          <a:lstStyle/>
          <a:p>
            <a:r>
              <a:rPr lang="he-IL" dirty="0">
                <a:solidFill>
                  <a:srgbClr val="00B0F0"/>
                </a:solidFill>
              </a:rPr>
              <a:t>כיצד מנצחים את עמלק?</a:t>
            </a:r>
          </a:p>
        </p:txBody>
      </p:sp>
    </p:spTree>
    <p:extLst>
      <p:ext uri="{BB962C8B-B14F-4D97-AF65-F5344CB8AC3E}">
        <p14:creationId xmlns:p14="http://schemas.microsoft.com/office/powerpoint/2010/main" val="960256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7AF2ADA-7E5D-4B26-B48A-0226A1F334FF}"/>
              </a:ext>
            </a:extLst>
          </p:cNvPr>
          <p:cNvSpPr>
            <a:spLocks noGrp="1"/>
          </p:cNvSpPr>
          <p:nvPr>
            <p:ph type="title"/>
          </p:nvPr>
        </p:nvSpPr>
        <p:spPr/>
        <p:txBody>
          <a:bodyPr>
            <a:normAutofit/>
          </a:bodyPr>
          <a:lstStyle/>
          <a:p>
            <a:pPr algn="r"/>
            <a:r>
              <a:rPr lang="he-IL" dirty="0"/>
              <a:t>איך מנצחים את עמלק? מתגברים תמיד כנגדו בדברים חיוביים</a:t>
            </a:r>
          </a:p>
        </p:txBody>
      </p:sp>
      <p:sp>
        <p:nvSpPr>
          <p:cNvPr id="3" name="מציין מיקום תוכן 2">
            <a:extLst>
              <a:ext uri="{FF2B5EF4-FFF2-40B4-BE49-F238E27FC236}">
                <a16:creationId xmlns:a16="http://schemas.microsoft.com/office/drawing/2014/main" id="{83F1C79C-C9B8-41D3-A8CF-2A05A39D139C}"/>
              </a:ext>
            </a:extLst>
          </p:cNvPr>
          <p:cNvSpPr>
            <a:spLocks noGrp="1"/>
          </p:cNvSpPr>
          <p:nvPr>
            <p:ph idx="1"/>
          </p:nvPr>
        </p:nvSpPr>
        <p:spPr/>
        <p:txBody>
          <a:bodyPr/>
          <a:lstStyle/>
          <a:p>
            <a:r>
              <a:rPr lang="he-IL" dirty="0"/>
              <a:t>עמלק הוא ראשית הרע, הוא קבוע וקיים בעולם ואין </a:t>
            </a:r>
            <a:r>
              <a:rPr lang="he-IL" dirty="0" err="1"/>
              <a:t>בכח</a:t>
            </a:r>
            <a:r>
              <a:rPr lang="he-IL" dirty="0"/>
              <a:t> האדם לבערו רק "מלחמה לה' בעמלק". רק לעתיד לבוא ה' ימחה את זכר עמלק, אולם עד לגאולה צריך האדם להתגבר באופן תמידי ולעסוק בעניינים של קדושה להם קיום נצחי ועל ידי השתדלות תמידית זו לא יוכל לקרוב אליו הרהור רע. (לפי רבי צדוק הכהן מלובלין)</a:t>
            </a:r>
          </a:p>
          <a:p>
            <a:endParaRPr lang="he-IL" dirty="0"/>
          </a:p>
          <a:p>
            <a:r>
              <a:rPr lang="he-IL" dirty="0">
                <a:solidFill>
                  <a:srgbClr val="00B0F0"/>
                </a:solidFill>
              </a:rPr>
              <a:t>מתי וכיצד ימחה עמלק לפי רבי צדוק הכהן?</a:t>
            </a:r>
          </a:p>
          <a:p>
            <a:r>
              <a:rPr lang="he-IL" dirty="0">
                <a:solidFill>
                  <a:srgbClr val="00B0F0"/>
                </a:solidFill>
              </a:rPr>
              <a:t>מה צריך האדם לעשות כדי להתגבר על עמלק?</a:t>
            </a:r>
          </a:p>
          <a:p>
            <a:r>
              <a:rPr lang="he-IL" dirty="0">
                <a:solidFill>
                  <a:srgbClr val="00B0F0"/>
                </a:solidFill>
              </a:rPr>
              <a:t>האם העובדה שהמאבק עם עמלק הוא תמידי מחזקת או מחלישה אתכם?</a:t>
            </a:r>
          </a:p>
        </p:txBody>
      </p:sp>
    </p:spTree>
    <p:extLst>
      <p:ext uri="{BB962C8B-B14F-4D97-AF65-F5344CB8AC3E}">
        <p14:creationId xmlns:p14="http://schemas.microsoft.com/office/powerpoint/2010/main" val="825665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8842309-8199-43FB-99BC-3A9BFAF2C7F4}"/>
              </a:ext>
            </a:extLst>
          </p:cNvPr>
          <p:cNvSpPr>
            <a:spLocks noGrp="1"/>
          </p:cNvSpPr>
          <p:nvPr>
            <p:ph type="title"/>
          </p:nvPr>
        </p:nvSpPr>
        <p:spPr/>
        <p:txBody>
          <a:bodyPr/>
          <a:lstStyle/>
          <a:p>
            <a:pPr algn="r"/>
            <a:r>
              <a:rPr lang="he-IL" dirty="0"/>
              <a:t>סגירה שהיא פתיחה</a:t>
            </a:r>
          </a:p>
        </p:txBody>
      </p:sp>
      <p:pic>
        <p:nvPicPr>
          <p:cNvPr id="4" name="מציין מיקום תוכן 3">
            <a:extLst>
              <a:ext uri="{FF2B5EF4-FFF2-40B4-BE49-F238E27FC236}">
                <a16:creationId xmlns:a16="http://schemas.microsoft.com/office/drawing/2014/main" id="{73A0D736-A252-4B42-96E3-596CE9F9B27A}"/>
              </a:ext>
            </a:extLst>
          </p:cNvPr>
          <p:cNvPicPr>
            <a:picLocks noGrp="1" noChangeAspect="1"/>
          </p:cNvPicPr>
          <p:nvPr>
            <p:ph idx="1"/>
          </p:nvPr>
        </p:nvPicPr>
        <p:blipFill>
          <a:blip r:embed="rId3"/>
          <a:stretch>
            <a:fillRect/>
          </a:stretch>
        </p:blipFill>
        <p:spPr>
          <a:xfrm>
            <a:off x="98474" y="626618"/>
            <a:ext cx="7090117" cy="5637736"/>
          </a:xfrm>
          <a:prstGeom prst="rect">
            <a:avLst/>
          </a:prstGeom>
        </p:spPr>
      </p:pic>
      <p:sp>
        <p:nvSpPr>
          <p:cNvPr id="5" name="TextBox 4">
            <a:extLst>
              <a:ext uri="{FF2B5EF4-FFF2-40B4-BE49-F238E27FC236}">
                <a16:creationId xmlns:a16="http://schemas.microsoft.com/office/drawing/2014/main" id="{FD642E38-9B9C-4667-A929-128215D85552}"/>
              </a:ext>
            </a:extLst>
          </p:cNvPr>
          <p:cNvSpPr txBox="1"/>
          <p:nvPr/>
        </p:nvSpPr>
        <p:spPr>
          <a:xfrm>
            <a:off x="7188591" y="1881595"/>
            <a:ext cx="4787705" cy="4832092"/>
          </a:xfrm>
          <a:prstGeom prst="rect">
            <a:avLst/>
          </a:prstGeom>
          <a:noFill/>
        </p:spPr>
        <p:txBody>
          <a:bodyPr wrap="square" rtlCol="1">
            <a:spAutoFit/>
          </a:bodyPr>
          <a:lstStyle/>
          <a:p>
            <a:pPr marL="457200" indent="-457200" algn="r">
              <a:buFontTx/>
              <a:buChar char="-"/>
            </a:pPr>
            <a:r>
              <a:rPr lang="he-IL" sz="2800" dirty="0">
                <a:solidFill>
                  <a:srgbClr val="00B0F0"/>
                </a:solidFill>
              </a:rPr>
              <a:t>- מה מושך את לבו של רבי הלל </a:t>
            </a:r>
            <a:r>
              <a:rPr lang="he-IL" sz="2800" dirty="0" err="1">
                <a:solidFill>
                  <a:srgbClr val="00B0F0"/>
                </a:solidFill>
              </a:rPr>
              <a:t>מפריטש</a:t>
            </a:r>
            <a:r>
              <a:rPr lang="he-IL" sz="2800" dirty="0">
                <a:solidFill>
                  <a:srgbClr val="00B0F0"/>
                </a:solidFill>
              </a:rPr>
              <a:t> כלפי האורח?</a:t>
            </a:r>
          </a:p>
          <a:p>
            <a:pPr marL="457200" indent="-457200" algn="r">
              <a:buFontTx/>
              <a:buChar char="-"/>
            </a:pPr>
            <a:endParaRPr lang="he-IL" sz="2800" dirty="0">
              <a:solidFill>
                <a:srgbClr val="00B0F0"/>
              </a:solidFill>
            </a:endParaRPr>
          </a:p>
          <a:p>
            <a:pPr marL="457200" indent="-457200" algn="r">
              <a:buFontTx/>
              <a:buChar char="-"/>
            </a:pPr>
            <a:r>
              <a:rPr lang="he-IL" sz="2800" dirty="0">
                <a:solidFill>
                  <a:srgbClr val="00B0F0"/>
                </a:solidFill>
              </a:rPr>
              <a:t>- מה קרה לרבי הלל </a:t>
            </a:r>
            <a:r>
              <a:rPr lang="he-IL" sz="2800" dirty="0" err="1">
                <a:solidFill>
                  <a:srgbClr val="00B0F0"/>
                </a:solidFill>
              </a:rPr>
              <a:t>מפריטש</a:t>
            </a:r>
            <a:r>
              <a:rPr lang="he-IL" sz="2800" dirty="0">
                <a:solidFill>
                  <a:srgbClr val="00B0F0"/>
                </a:solidFill>
              </a:rPr>
              <a:t> בעקבות המפגש </a:t>
            </a:r>
            <a:r>
              <a:rPr lang="he-IL" sz="2800">
                <a:solidFill>
                  <a:srgbClr val="00B0F0"/>
                </a:solidFill>
              </a:rPr>
              <a:t>עם האורח?</a:t>
            </a:r>
            <a:endParaRPr lang="he-IL" sz="2800" dirty="0">
              <a:solidFill>
                <a:srgbClr val="00B0F0"/>
              </a:solidFill>
            </a:endParaRPr>
          </a:p>
          <a:p>
            <a:pPr marL="457200" indent="-457200" algn="r">
              <a:buFontTx/>
              <a:buChar char="-"/>
            </a:pPr>
            <a:endParaRPr lang="he-IL" sz="2800" dirty="0">
              <a:solidFill>
                <a:srgbClr val="00B0F0"/>
              </a:solidFill>
            </a:endParaRPr>
          </a:p>
          <a:p>
            <a:pPr marL="457200" indent="-457200" algn="r">
              <a:buFontTx/>
              <a:buChar char="-"/>
            </a:pPr>
            <a:r>
              <a:rPr lang="he-IL" sz="2800" dirty="0">
                <a:solidFill>
                  <a:srgbClr val="00B0F0"/>
                </a:solidFill>
              </a:rPr>
              <a:t>-כיצד מתקשר הסיפור לעמדתה של החסידות ביחס לעמלק?</a:t>
            </a:r>
          </a:p>
          <a:p>
            <a:pPr algn="r"/>
            <a:endParaRPr lang="he-IL" sz="2800" dirty="0">
              <a:solidFill>
                <a:srgbClr val="00B0F0"/>
              </a:solidFill>
            </a:endParaRPr>
          </a:p>
          <a:p>
            <a:pPr algn="r"/>
            <a:endParaRPr lang="he-IL" sz="2800" dirty="0">
              <a:solidFill>
                <a:srgbClr val="00B0F0"/>
              </a:solidFill>
            </a:endParaRPr>
          </a:p>
        </p:txBody>
      </p:sp>
    </p:spTree>
    <p:extLst>
      <p:ext uri="{BB962C8B-B14F-4D97-AF65-F5344CB8AC3E}">
        <p14:creationId xmlns:p14="http://schemas.microsoft.com/office/powerpoint/2010/main" val="677029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A5AA4ED-083C-4CF1-89E7-D5AF1C5F19C4}"/>
              </a:ext>
            </a:extLst>
          </p:cNvPr>
          <p:cNvSpPr>
            <a:spLocks noGrp="1"/>
          </p:cNvSpPr>
          <p:nvPr>
            <p:ph type="title"/>
          </p:nvPr>
        </p:nvSpPr>
        <p:spPr/>
        <p:txBody>
          <a:bodyPr/>
          <a:lstStyle/>
          <a:p>
            <a:pPr algn="r"/>
            <a:r>
              <a:rPr lang="he-IL" dirty="0"/>
              <a:t>פתיחה</a:t>
            </a:r>
          </a:p>
        </p:txBody>
      </p:sp>
      <p:sp>
        <p:nvSpPr>
          <p:cNvPr id="3" name="מציין מיקום תוכן 2">
            <a:extLst>
              <a:ext uri="{FF2B5EF4-FFF2-40B4-BE49-F238E27FC236}">
                <a16:creationId xmlns:a16="http://schemas.microsoft.com/office/drawing/2014/main" id="{D3D85184-B389-4DC5-84F0-2301D7AE6D6C}"/>
              </a:ext>
            </a:extLst>
          </p:cNvPr>
          <p:cNvSpPr>
            <a:spLocks noGrp="1"/>
          </p:cNvSpPr>
          <p:nvPr>
            <p:ph idx="1"/>
          </p:nvPr>
        </p:nvSpPr>
        <p:spPr/>
        <p:txBody>
          <a:bodyPr>
            <a:normAutofit/>
          </a:bodyPr>
          <a:lstStyle/>
          <a:p>
            <a:r>
              <a:rPr lang="he-IL" dirty="0"/>
              <a:t>צפו </a:t>
            </a:r>
            <a:r>
              <a:rPr lang="he-IL" dirty="0" err="1"/>
              <a:t>ביוטיוב</a:t>
            </a:r>
            <a:r>
              <a:rPr lang="he-IL" dirty="0"/>
              <a:t> בסרטון: </a:t>
            </a:r>
            <a:r>
              <a:rPr lang="he-IL" dirty="0">
                <a:hlinkClick r:id="rId3"/>
              </a:rPr>
              <a:t>לעולם אל תוותרו</a:t>
            </a:r>
            <a:r>
              <a:rPr lang="he-IL" dirty="0"/>
              <a:t>.</a:t>
            </a:r>
            <a:r>
              <a:rPr lang="he-IL" dirty="0">
                <a:hlinkClick r:id="rId4"/>
              </a:rPr>
              <a:t> </a:t>
            </a:r>
            <a:endParaRPr lang="he-IL" dirty="0"/>
          </a:p>
          <a:p>
            <a:endParaRPr lang="he-IL" dirty="0"/>
          </a:p>
          <a:p>
            <a:endParaRPr lang="he-IL" dirty="0"/>
          </a:p>
          <a:p>
            <a:pPr marL="0" indent="0">
              <a:buNone/>
            </a:pPr>
            <a:r>
              <a:rPr lang="he-IL" dirty="0">
                <a:solidFill>
                  <a:srgbClr val="00B0F0"/>
                </a:solidFill>
              </a:rPr>
              <a:t>'אילו קולות פנימיים היו לגיבור לפני שהחליט להשתנות?'</a:t>
            </a:r>
          </a:p>
          <a:p>
            <a:pPr marL="0" indent="0">
              <a:buNone/>
            </a:pPr>
            <a:r>
              <a:rPr lang="he-IL" dirty="0">
                <a:solidFill>
                  <a:srgbClr val="00B0F0"/>
                </a:solidFill>
              </a:rPr>
              <a:t>'אילו קולות פנימיים היו לו במהלך תקופת השינוי?'</a:t>
            </a:r>
          </a:p>
          <a:p>
            <a:pPr marL="0" indent="0">
              <a:buNone/>
            </a:pPr>
            <a:r>
              <a:rPr lang="he-IL" dirty="0">
                <a:solidFill>
                  <a:srgbClr val="00B0F0"/>
                </a:solidFill>
              </a:rPr>
              <a:t>'אילו קולות פנימיים היו לו לאחר השינוי?'</a:t>
            </a:r>
          </a:p>
        </p:txBody>
      </p:sp>
    </p:spTree>
    <p:extLst>
      <p:ext uri="{BB962C8B-B14F-4D97-AF65-F5344CB8AC3E}">
        <p14:creationId xmlns:p14="http://schemas.microsoft.com/office/powerpoint/2010/main" val="375514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DC68690-D6C5-4845-A202-B185A6B7AF54}"/>
              </a:ext>
            </a:extLst>
          </p:cNvPr>
          <p:cNvSpPr>
            <a:spLocks noGrp="1"/>
          </p:cNvSpPr>
          <p:nvPr>
            <p:ph type="title"/>
          </p:nvPr>
        </p:nvSpPr>
        <p:spPr/>
        <p:txBody>
          <a:bodyPr/>
          <a:lstStyle/>
          <a:p>
            <a:pPr algn="r"/>
            <a:r>
              <a:rPr lang="he-IL" dirty="0"/>
              <a:t>מיהו עמלק? – ברמת הפשט</a:t>
            </a:r>
          </a:p>
        </p:txBody>
      </p:sp>
      <p:sp>
        <p:nvSpPr>
          <p:cNvPr id="3" name="מציין מיקום תוכן 2">
            <a:extLst>
              <a:ext uri="{FF2B5EF4-FFF2-40B4-BE49-F238E27FC236}">
                <a16:creationId xmlns:a16="http://schemas.microsoft.com/office/drawing/2014/main" id="{E3962579-F572-45C2-8692-D42EB3081B6A}"/>
              </a:ext>
            </a:extLst>
          </p:cNvPr>
          <p:cNvSpPr>
            <a:spLocks noGrp="1"/>
          </p:cNvSpPr>
          <p:nvPr>
            <p:ph idx="1"/>
          </p:nvPr>
        </p:nvSpPr>
        <p:spPr/>
        <p:txBody>
          <a:bodyPr/>
          <a:lstStyle/>
          <a:p>
            <a:r>
              <a:rPr lang="he-IL" dirty="0"/>
              <a:t>עם שנלחם בעם ישראל אחרי יציאת מצרים. (שמות י"ז – מלחמת עמלק)</a:t>
            </a:r>
          </a:p>
          <a:p>
            <a:r>
              <a:rPr lang="he-IL" dirty="0"/>
              <a:t>עם שפוגע בחלשים. (דברים כ"ה – פרשת זכור)</a:t>
            </a:r>
          </a:p>
          <a:p>
            <a:r>
              <a:rPr lang="he-IL" dirty="0"/>
              <a:t>עם שצריך למחות את זכרו בעתיד, לפי שני המקורות.</a:t>
            </a:r>
          </a:p>
          <a:p>
            <a:pPr marL="0" indent="0">
              <a:buNone/>
            </a:pPr>
            <a:endParaRPr lang="he-IL" dirty="0"/>
          </a:p>
          <a:p>
            <a:pPr marL="0" indent="0">
              <a:buNone/>
            </a:pPr>
            <a:r>
              <a:rPr lang="he-IL" dirty="0">
                <a:solidFill>
                  <a:srgbClr val="00B0F0"/>
                </a:solidFill>
              </a:rPr>
              <a:t>מדוע לדעתכם רואה התורה את מעשהו של עמלק בחומרה רבה כל כך?</a:t>
            </a:r>
          </a:p>
        </p:txBody>
      </p:sp>
    </p:spTree>
    <p:extLst>
      <p:ext uri="{BB962C8B-B14F-4D97-AF65-F5344CB8AC3E}">
        <p14:creationId xmlns:p14="http://schemas.microsoft.com/office/powerpoint/2010/main" val="379684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94E2E23-10E2-407C-B812-36562D077AA0}"/>
              </a:ext>
            </a:extLst>
          </p:cNvPr>
          <p:cNvSpPr>
            <a:spLocks noGrp="1"/>
          </p:cNvSpPr>
          <p:nvPr>
            <p:ph type="title"/>
          </p:nvPr>
        </p:nvSpPr>
        <p:spPr/>
        <p:txBody>
          <a:bodyPr/>
          <a:lstStyle/>
          <a:p>
            <a:pPr algn="r"/>
            <a:r>
              <a:rPr lang="he-IL" dirty="0"/>
              <a:t>עמלק לפי רש"י – מקרה, טומאה וקור.</a:t>
            </a:r>
          </a:p>
        </p:txBody>
      </p:sp>
      <p:sp>
        <p:nvSpPr>
          <p:cNvPr id="3" name="מציין מיקום תוכן 2">
            <a:extLst>
              <a:ext uri="{FF2B5EF4-FFF2-40B4-BE49-F238E27FC236}">
                <a16:creationId xmlns:a16="http://schemas.microsoft.com/office/drawing/2014/main" id="{E7B42048-79AC-431B-9F6E-51D5A04F3D5D}"/>
              </a:ext>
            </a:extLst>
          </p:cNvPr>
          <p:cNvSpPr>
            <a:spLocks noGrp="1"/>
          </p:cNvSpPr>
          <p:nvPr>
            <p:ph idx="1"/>
          </p:nvPr>
        </p:nvSpPr>
        <p:spPr/>
        <p:txBody>
          <a:bodyPr/>
          <a:lstStyle/>
          <a:p>
            <a:r>
              <a:rPr lang="he-IL" dirty="0"/>
              <a:t>"אשר </a:t>
            </a:r>
            <a:r>
              <a:rPr lang="he-IL" dirty="0" err="1"/>
              <a:t>קרך</a:t>
            </a:r>
            <a:r>
              <a:rPr lang="he-IL" dirty="0"/>
              <a:t> בדרך"  : </a:t>
            </a:r>
          </a:p>
          <a:p>
            <a:r>
              <a:rPr lang="he-IL" dirty="0"/>
              <a:t>1. לשון מקרה. </a:t>
            </a:r>
          </a:p>
          <a:p>
            <a:r>
              <a:rPr lang="he-IL" dirty="0"/>
              <a:t>2. לשון קרי וטומאה. </a:t>
            </a:r>
          </a:p>
          <a:p>
            <a:r>
              <a:rPr lang="he-IL" dirty="0"/>
              <a:t>3. לשון קור וחום – </a:t>
            </a:r>
            <a:r>
              <a:rPr lang="he-IL" dirty="0" err="1"/>
              <a:t>ציננך</a:t>
            </a:r>
            <a:r>
              <a:rPr lang="he-IL" dirty="0"/>
              <a:t> מרתיחתך. משל </a:t>
            </a:r>
            <a:r>
              <a:rPr lang="he-IL" dirty="0" err="1"/>
              <a:t>לאמבטי</a:t>
            </a:r>
            <a:r>
              <a:rPr lang="he-IL" dirty="0"/>
              <a:t> רותחת. </a:t>
            </a:r>
          </a:p>
          <a:p>
            <a:endParaRPr lang="he-IL" dirty="0"/>
          </a:p>
          <a:p>
            <a:r>
              <a:rPr lang="he-IL" dirty="0">
                <a:solidFill>
                  <a:srgbClr val="00B0F0"/>
                </a:solidFill>
              </a:rPr>
              <a:t>האם אתם יכולים לתת דוגמה למצב בו כולם עומדים וחוששים לעשות מעשה שלילי ואז יש את האחד הזה </a:t>
            </a:r>
            <a:r>
              <a:rPr lang="he-IL" dirty="0" err="1">
                <a:solidFill>
                  <a:srgbClr val="00B0F0"/>
                </a:solidFill>
              </a:rPr>
              <a:t>שמעיז</a:t>
            </a:r>
            <a:r>
              <a:rPr lang="he-IL" dirty="0">
                <a:solidFill>
                  <a:srgbClr val="00B0F0"/>
                </a:solidFill>
              </a:rPr>
              <a:t> ופורץ את הסכר? </a:t>
            </a:r>
          </a:p>
          <a:p>
            <a:r>
              <a:rPr lang="he-IL" dirty="0">
                <a:solidFill>
                  <a:srgbClr val="00B0F0"/>
                </a:solidFill>
              </a:rPr>
              <a:t>איך לדעתכם העזות הזו קשורה לתפיסת עולם לפיה </a:t>
            </a:r>
            <a:r>
              <a:rPr lang="he-IL" dirty="0" err="1">
                <a:solidFill>
                  <a:srgbClr val="00B0F0"/>
                </a:solidFill>
              </a:rPr>
              <a:t>הכל</a:t>
            </a:r>
            <a:r>
              <a:rPr lang="he-IL" dirty="0">
                <a:solidFill>
                  <a:srgbClr val="00B0F0"/>
                </a:solidFill>
              </a:rPr>
              <a:t> 'סתמי' והכל 'מקרה'?</a:t>
            </a:r>
          </a:p>
        </p:txBody>
      </p:sp>
    </p:spTree>
    <p:extLst>
      <p:ext uri="{BB962C8B-B14F-4D97-AF65-F5344CB8AC3E}">
        <p14:creationId xmlns:p14="http://schemas.microsoft.com/office/powerpoint/2010/main" val="272515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733C478-9ED6-491B-B10E-26A3EBCD32D9}"/>
              </a:ext>
            </a:extLst>
          </p:cNvPr>
          <p:cNvSpPr>
            <a:spLocks noGrp="1"/>
          </p:cNvSpPr>
          <p:nvPr>
            <p:ph type="title"/>
          </p:nvPr>
        </p:nvSpPr>
        <p:spPr/>
        <p:txBody>
          <a:bodyPr/>
          <a:lstStyle/>
          <a:p>
            <a:pPr algn="r"/>
            <a:r>
              <a:rPr lang="he-IL" dirty="0"/>
              <a:t> עמלק לפי המגיד </a:t>
            </a:r>
            <a:r>
              <a:rPr lang="he-IL" dirty="0" err="1"/>
              <a:t>מקוז'ניץ</a:t>
            </a:r>
            <a:r>
              <a:rPr lang="he-IL" dirty="0"/>
              <a:t> – מקרר תמידי</a:t>
            </a:r>
          </a:p>
        </p:txBody>
      </p:sp>
      <p:sp>
        <p:nvSpPr>
          <p:cNvPr id="4" name="מציין מיקום תוכן 3">
            <a:extLst>
              <a:ext uri="{FF2B5EF4-FFF2-40B4-BE49-F238E27FC236}">
                <a16:creationId xmlns:a16="http://schemas.microsoft.com/office/drawing/2014/main" id="{2260BF4C-F6ED-44EE-934D-5BB555E4CDFA}"/>
              </a:ext>
            </a:extLst>
          </p:cNvPr>
          <p:cNvSpPr txBox="1">
            <a:spLocks noGrp="1"/>
          </p:cNvSpPr>
          <p:nvPr>
            <p:ph idx="1"/>
          </p:nvPr>
        </p:nvSpPr>
        <p:spPr>
          <a:xfrm>
            <a:off x="680321" y="2336873"/>
            <a:ext cx="9613861" cy="4112921"/>
          </a:xfrm>
          <a:prstGeom prst="rect">
            <a:avLst/>
          </a:prstGeom>
          <a:noFill/>
        </p:spPr>
        <p:txBody>
          <a:bodyPr wrap="square" rtlCol="1">
            <a:spAutoFit/>
          </a:bodyPr>
          <a:lstStyle/>
          <a:p>
            <a:pPr algn="r"/>
            <a:r>
              <a:rPr lang="he-IL" sz="2800" dirty="0"/>
              <a:t>"</a:t>
            </a:r>
            <a:r>
              <a:rPr lang="he-IL" sz="2800" b="1" dirty="0"/>
              <a:t>מלחמה לה' בעמלק מדור דור</a:t>
            </a:r>
            <a:r>
              <a:rPr lang="he-IL" sz="2800" dirty="0"/>
              <a:t>" – המלחמה בעמלק היא בכל דור ובכל שעה... ראוי להיות האדם בוער באש לה' ובא היצר הרע מקרר את האדם </a:t>
            </a:r>
            <a:r>
              <a:rPr lang="he-IL" sz="2800" dirty="0" err="1"/>
              <a:t>ומעצלו</a:t>
            </a:r>
            <a:r>
              <a:rPr lang="he-IL" sz="2800" dirty="0"/>
              <a:t> (המגיד </a:t>
            </a:r>
            <a:r>
              <a:rPr lang="he-IL" sz="2800" dirty="0" err="1"/>
              <a:t>מקוז'ניץ</a:t>
            </a:r>
            <a:r>
              <a:rPr lang="he-IL" sz="2800" dirty="0"/>
              <a:t>)</a:t>
            </a:r>
          </a:p>
          <a:p>
            <a:pPr algn="r"/>
            <a:endParaRPr lang="he-IL" sz="2800" dirty="0"/>
          </a:p>
          <a:p>
            <a:r>
              <a:rPr lang="he-IL" dirty="0">
                <a:solidFill>
                  <a:srgbClr val="00B0F0"/>
                </a:solidFill>
              </a:rPr>
              <a:t>כיצד מבין המגיד </a:t>
            </a:r>
            <a:r>
              <a:rPr lang="he-IL" dirty="0" err="1">
                <a:solidFill>
                  <a:srgbClr val="00B0F0"/>
                </a:solidFill>
              </a:rPr>
              <a:t>מקוז'ניץ</a:t>
            </a:r>
            <a:r>
              <a:rPr lang="he-IL" dirty="0">
                <a:solidFill>
                  <a:srgbClr val="00B0F0"/>
                </a:solidFill>
              </a:rPr>
              <a:t> את המלחמה התמידית בעמלק</a:t>
            </a:r>
            <a:r>
              <a:rPr lang="he-IL" sz="2800" dirty="0">
                <a:solidFill>
                  <a:srgbClr val="00B0F0"/>
                </a:solidFill>
              </a:rPr>
              <a:t>? </a:t>
            </a:r>
          </a:p>
          <a:p>
            <a:pPr algn="r"/>
            <a:r>
              <a:rPr lang="he-IL" dirty="0">
                <a:solidFill>
                  <a:srgbClr val="00B0F0"/>
                </a:solidFill>
              </a:rPr>
              <a:t>חישבו על מקרה בו היצר הרע הניא אתכם מלעשות משהו חיובי, קרר את הרצון שלכם.</a:t>
            </a:r>
          </a:p>
          <a:p>
            <a:pPr algn="r"/>
            <a:endParaRPr lang="he-IL" sz="2800" dirty="0">
              <a:solidFill>
                <a:srgbClr val="00B0F0"/>
              </a:solidFill>
            </a:endParaRPr>
          </a:p>
          <a:p>
            <a:pPr algn="r"/>
            <a:r>
              <a:rPr lang="he-IL" sz="2800" dirty="0">
                <a:solidFill>
                  <a:srgbClr val="00B050"/>
                </a:solidFill>
              </a:rPr>
              <a:t>הזדמנות</a:t>
            </a:r>
            <a:r>
              <a:rPr lang="he-IL" sz="2800" dirty="0">
                <a:solidFill>
                  <a:srgbClr val="00B0F0"/>
                </a:solidFill>
              </a:rPr>
              <a:t> </a:t>
            </a:r>
            <a:r>
              <a:rPr lang="he-IL" sz="2800" dirty="0">
                <a:solidFill>
                  <a:srgbClr val="00B050"/>
                </a:solidFill>
              </a:rPr>
              <a:t>ליצירה: הצגה/ציור</a:t>
            </a:r>
            <a:r>
              <a:rPr lang="he-IL" sz="2800" dirty="0">
                <a:solidFill>
                  <a:srgbClr val="00B0F0"/>
                </a:solidFill>
              </a:rPr>
              <a:t>.</a:t>
            </a:r>
          </a:p>
        </p:txBody>
      </p:sp>
    </p:spTree>
    <p:extLst>
      <p:ext uri="{BB962C8B-B14F-4D97-AF65-F5344CB8AC3E}">
        <p14:creationId xmlns:p14="http://schemas.microsoft.com/office/powerpoint/2010/main" val="375442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0137DB9-F8B1-4D8D-ADBA-14D468EBF3C6}"/>
              </a:ext>
            </a:extLst>
          </p:cNvPr>
          <p:cNvSpPr>
            <a:spLocks noGrp="1"/>
          </p:cNvSpPr>
          <p:nvPr>
            <p:ph type="title"/>
          </p:nvPr>
        </p:nvSpPr>
        <p:spPr/>
        <p:txBody>
          <a:bodyPr/>
          <a:lstStyle/>
          <a:p>
            <a:pPr algn="r"/>
            <a:r>
              <a:rPr lang="he-IL" dirty="0"/>
              <a:t>לפי הצמח צדק – חוצפה נגד </a:t>
            </a:r>
            <a:r>
              <a:rPr lang="he-IL" dirty="0" err="1"/>
              <a:t>אלקים</a:t>
            </a:r>
            <a:endParaRPr lang="he-IL" dirty="0"/>
          </a:p>
        </p:txBody>
      </p:sp>
      <p:sp>
        <p:nvSpPr>
          <p:cNvPr id="4" name="מציין מיקום תוכן 3">
            <a:extLst>
              <a:ext uri="{FF2B5EF4-FFF2-40B4-BE49-F238E27FC236}">
                <a16:creationId xmlns:a16="http://schemas.microsoft.com/office/drawing/2014/main" id="{0E129B7D-5EEC-4E1E-9567-AF3BA163B292}"/>
              </a:ext>
            </a:extLst>
          </p:cNvPr>
          <p:cNvSpPr txBox="1">
            <a:spLocks noGrp="1"/>
          </p:cNvSpPr>
          <p:nvPr>
            <p:ph idx="1"/>
          </p:nvPr>
        </p:nvSpPr>
        <p:spPr>
          <a:xfrm>
            <a:off x="680321" y="2336873"/>
            <a:ext cx="9613861" cy="4355038"/>
          </a:xfrm>
          <a:prstGeom prst="rect">
            <a:avLst/>
          </a:prstGeom>
          <a:noFill/>
        </p:spPr>
        <p:txBody>
          <a:bodyPr wrap="square" rtlCol="1">
            <a:spAutoFit/>
          </a:bodyPr>
          <a:lstStyle/>
          <a:p>
            <a:pPr algn="r"/>
            <a:r>
              <a:rPr lang="he-IL" sz="2800" dirty="0"/>
              <a:t>"עמלק רוח אחרת הייתה בו [משאר האומות, המייצגות מידות רעות בנפש] כמו שאמרו רבותינו: "</a:t>
            </a:r>
            <a:r>
              <a:rPr lang="he-IL" sz="2800" b="1" dirty="0"/>
              <a:t>יודע ריבונו ומכוון למרוד בו</a:t>
            </a:r>
            <a:r>
              <a:rPr lang="he-IL" sz="2800" dirty="0"/>
              <a:t>" – המרידה עניינה החוצפה שאינה באה מחסרון הדעת באלוקות. אלא אדרבה, יודע היטב ומכיר את גדולת הבורא ואף על פי כן לא ימאס בהבלי עולם הזה...החוצפה תקיפה משאר המידות רעות כי החוצפה עניינה להתעקש כנגד הדעת. (אדמו"ר ה'צמח צדק') </a:t>
            </a:r>
          </a:p>
          <a:p>
            <a:pPr marL="0" indent="0" algn="r">
              <a:buNone/>
            </a:pPr>
            <a:endParaRPr lang="he-IL" sz="2800" dirty="0"/>
          </a:p>
          <a:p>
            <a:pPr algn="r"/>
            <a:r>
              <a:rPr lang="he-IL" sz="2800" dirty="0">
                <a:solidFill>
                  <a:srgbClr val="00B0F0"/>
                </a:solidFill>
              </a:rPr>
              <a:t>האם אתם יכולים לתת דוגמה מחייכם לחוצפה מהסוג הזה?</a:t>
            </a:r>
          </a:p>
          <a:p>
            <a:pPr algn="r"/>
            <a:r>
              <a:rPr lang="he-IL" sz="2800" dirty="0">
                <a:solidFill>
                  <a:srgbClr val="00B0F0"/>
                </a:solidFill>
              </a:rPr>
              <a:t>צפו בסצנה מתוך </a:t>
            </a:r>
            <a:r>
              <a:rPr lang="he-IL" sz="2800" dirty="0">
                <a:solidFill>
                  <a:srgbClr val="00B050"/>
                </a:solidFill>
                <a:hlinkClick r:id="rId3"/>
              </a:rPr>
              <a:t>הסרט מטריקס </a:t>
            </a:r>
            <a:r>
              <a:rPr lang="he-IL" sz="2800" dirty="0">
                <a:solidFill>
                  <a:srgbClr val="00B0F0"/>
                </a:solidFill>
              </a:rPr>
              <a:t>והסבירו איך היא קשורה ללימודו של הצמח צדק על עמלק.</a:t>
            </a:r>
          </a:p>
        </p:txBody>
      </p:sp>
    </p:spTree>
    <p:extLst>
      <p:ext uri="{BB962C8B-B14F-4D97-AF65-F5344CB8AC3E}">
        <p14:creationId xmlns:p14="http://schemas.microsoft.com/office/powerpoint/2010/main" val="1698946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0EE45BE-628A-4B5C-8D21-69D58C3115BD}"/>
              </a:ext>
            </a:extLst>
          </p:cNvPr>
          <p:cNvSpPr>
            <a:spLocks noGrp="1"/>
          </p:cNvSpPr>
          <p:nvPr>
            <p:ph type="title"/>
          </p:nvPr>
        </p:nvSpPr>
        <p:spPr/>
        <p:txBody>
          <a:bodyPr/>
          <a:lstStyle/>
          <a:p>
            <a:pPr algn="r"/>
            <a:r>
              <a:rPr lang="he-IL" dirty="0"/>
              <a:t>לפי </a:t>
            </a:r>
            <a:r>
              <a:rPr lang="he-IL" dirty="0" err="1"/>
              <a:t>הריי"צ</a:t>
            </a:r>
            <a:r>
              <a:rPr lang="he-IL" dirty="0"/>
              <a:t> – ספק מקרר. </a:t>
            </a:r>
          </a:p>
        </p:txBody>
      </p:sp>
      <p:sp>
        <p:nvSpPr>
          <p:cNvPr id="4" name="מציין מיקום תוכן 3">
            <a:extLst>
              <a:ext uri="{FF2B5EF4-FFF2-40B4-BE49-F238E27FC236}">
                <a16:creationId xmlns:a16="http://schemas.microsoft.com/office/drawing/2014/main" id="{F8265813-EC59-43F0-9A7A-756B5F4BD176}"/>
              </a:ext>
            </a:extLst>
          </p:cNvPr>
          <p:cNvSpPr txBox="1">
            <a:spLocks noGrp="1"/>
          </p:cNvSpPr>
          <p:nvPr>
            <p:ph idx="1"/>
          </p:nvPr>
        </p:nvSpPr>
        <p:spPr>
          <a:xfrm>
            <a:off x="680321" y="2336873"/>
            <a:ext cx="9613861" cy="3191643"/>
          </a:xfrm>
          <a:prstGeom prst="rect">
            <a:avLst/>
          </a:prstGeom>
          <a:noFill/>
        </p:spPr>
        <p:txBody>
          <a:bodyPr wrap="square" rtlCol="1">
            <a:spAutoFit/>
          </a:bodyPr>
          <a:lstStyle/>
          <a:p>
            <a:pPr algn="r"/>
            <a:r>
              <a:rPr lang="he-IL" sz="2800" b="1" dirty="0"/>
              <a:t>'עמלק' </a:t>
            </a:r>
            <a:r>
              <a:rPr lang="he-IL" sz="2800" b="1" dirty="0" err="1"/>
              <a:t>גימטריה</a:t>
            </a:r>
            <a:r>
              <a:rPr lang="he-IL" sz="2800" b="1" dirty="0"/>
              <a:t> 'ספק' </a:t>
            </a:r>
            <a:r>
              <a:rPr lang="he-IL" sz="2800" dirty="0"/>
              <a:t>(240) -  שמטיל ספק בכל עניין רוחני ואלוקי. זהו הקרירות </a:t>
            </a:r>
            <a:r>
              <a:rPr lang="he-IL" sz="2800" dirty="0" err="1"/>
              <a:t>דעמלק</a:t>
            </a:r>
            <a:r>
              <a:rPr lang="he-IL" sz="2800" dirty="0"/>
              <a:t> שמקרר את העניין של רוחניות, שהלב לא יתפעל מכל עניין אלוקי. (הרב יוסף יצחק שניאורסון)</a:t>
            </a:r>
          </a:p>
          <a:p>
            <a:pPr algn="r"/>
            <a:endParaRPr lang="he-IL" sz="2800" dirty="0"/>
          </a:p>
          <a:p>
            <a:pPr algn="r"/>
            <a:r>
              <a:rPr lang="he-IL" sz="2800" dirty="0">
                <a:solidFill>
                  <a:srgbClr val="00B0F0"/>
                </a:solidFill>
              </a:rPr>
              <a:t>האם לדעתכם הרב </a:t>
            </a:r>
            <a:r>
              <a:rPr lang="he-IL" sz="2800" dirty="0" err="1">
                <a:solidFill>
                  <a:srgbClr val="00B0F0"/>
                </a:solidFill>
              </a:rPr>
              <a:t>הריי"צ</a:t>
            </a:r>
            <a:r>
              <a:rPr lang="he-IL" sz="2800" dirty="0">
                <a:solidFill>
                  <a:srgbClr val="00B0F0"/>
                </a:solidFill>
              </a:rPr>
              <a:t> מתכוון לשלול כל ספק? האם עלינו להיות אנשים ללא שמץ של ספק? </a:t>
            </a:r>
          </a:p>
          <a:p>
            <a:pPr algn="r"/>
            <a:r>
              <a:rPr lang="he-IL" sz="2800" dirty="0">
                <a:solidFill>
                  <a:srgbClr val="00B0F0"/>
                </a:solidFill>
              </a:rPr>
              <a:t>היכן הספק הוא לגיטימי והיכן הוא הופך להיות מעמסה?</a:t>
            </a:r>
          </a:p>
        </p:txBody>
      </p:sp>
    </p:spTree>
    <p:extLst>
      <p:ext uri="{BB962C8B-B14F-4D97-AF65-F5344CB8AC3E}">
        <p14:creationId xmlns:p14="http://schemas.microsoft.com/office/powerpoint/2010/main" val="361650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C10249-744D-454A-AE0D-225847252875}"/>
              </a:ext>
            </a:extLst>
          </p:cNvPr>
          <p:cNvSpPr>
            <a:spLocks noGrp="1"/>
          </p:cNvSpPr>
          <p:nvPr>
            <p:ph type="title"/>
          </p:nvPr>
        </p:nvSpPr>
        <p:spPr/>
        <p:txBody>
          <a:bodyPr/>
          <a:lstStyle/>
          <a:p>
            <a:pPr algn="r"/>
            <a:r>
              <a:rPr lang="he-IL" dirty="0"/>
              <a:t> כיצד מתגברים על עמלק?</a:t>
            </a:r>
          </a:p>
        </p:txBody>
      </p:sp>
      <p:sp>
        <p:nvSpPr>
          <p:cNvPr id="3" name="מציין מיקום תוכן 2">
            <a:extLst>
              <a:ext uri="{FF2B5EF4-FFF2-40B4-BE49-F238E27FC236}">
                <a16:creationId xmlns:a16="http://schemas.microsoft.com/office/drawing/2014/main" id="{0ED6FFF4-24C4-41A3-BA55-A811BEA02E1C}"/>
              </a:ext>
            </a:extLst>
          </p:cNvPr>
          <p:cNvSpPr>
            <a:spLocks noGrp="1"/>
          </p:cNvSpPr>
          <p:nvPr>
            <p:ph idx="1"/>
          </p:nvPr>
        </p:nvSpPr>
        <p:spPr/>
        <p:txBody>
          <a:bodyPr>
            <a:normAutofit/>
          </a:bodyPr>
          <a:lstStyle/>
          <a:p>
            <a:r>
              <a:rPr lang="he-IL" dirty="0"/>
              <a:t>נחשפנו למגוון היבטים של עמלק: </a:t>
            </a:r>
          </a:p>
          <a:p>
            <a:r>
              <a:rPr lang="he-IL" dirty="0"/>
              <a:t>מקרה, טומאה ועזות כנגד עם ישראל. (רש"י)</a:t>
            </a:r>
          </a:p>
          <a:p>
            <a:r>
              <a:rPr lang="he-IL" dirty="0"/>
              <a:t>יצר הרע  המקרר ומעצל את האדם. (המגיד </a:t>
            </a:r>
            <a:r>
              <a:rPr lang="he-IL" dirty="0" err="1"/>
              <a:t>מקוז'ניץ</a:t>
            </a:r>
            <a:r>
              <a:rPr lang="he-IL" dirty="0"/>
              <a:t>)</a:t>
            </a:r>
          </a:p>
          <a:p>
            <a:r>
              <a:rPr lang="he-IL" dirty="0"/>
              <a:t>חוצפה ועזות נגד </a:t>
            </a:r>
            <a:r>
              <a:rPr lang="he-IL" dirty="0" err="1"/>
              <a:t>אלקים</a:t>
            </a:r>
            <a:r>
              <a:rPr lang="he-IL" dirty="0"/>
              <a:t> ונגד הדעת. (הצמח צדק)</a:t>
            </a:r>
          </a:p>
          <a:p>
            <a:r>
              <a:rPr lang="he-IL" dirty="0"/>
              <a:t>הטלת ספק וקירור ההתלהבות מעניינים רוחניים. (</a:t>
            </a:r>
            <a:r>
              <a:rPr lang="he-IL" dirty="0" err="1"/>
              <a:t>הריי"צ</a:t>
            </a:r>
            <a:r>
              <a:rPr lang="he-IL" dirty="0"/>
              <a:t>)</a:t>
            </a:r>
          </a:p>
          <a:p>
            <a:pPr marL="0" indent="0">
              <a:buNone/>
            </a:pPr>
            <a:r>
              <a:rPr lang="he-IL" dirty="0">
                <a:solidFill>
                  <a:srgbClr val="00B0F0"/>
                </a:solidFill>
              </a:rPr>
              <a:t>מה לדעתכם אפשר לעשות כדי להתגבר עליו?</a:t>
            </a:r>
          </a:p>
          <a:p>
            <a:r>
              <a:rPr lang="he-IL" dirty="0">
                <a:solidFill>
                  <a:srgbClr val="00B0F0"/>
                </a:solidFill>
              </a:rPr>
              <a:t>נסחו מכתב לחבר בו אתם נותנים לו ארבע עצות כיצד להתגבר על הקולות </a:t>
            </a:r>
            <a:r>
              <a:rPr lang="he-IL" dirty="0" err="1">
                <a:solidFill>
                  <a:srgbClr val="00B0F0"/>
                </a:solidFill>
              </a:rPr>
              <a:t>העמלקיים</a:t>
            </a:r>
            <a:r>
              <a:rPr lang="he-IL" dirty="0">
                <a:solidFill>
                  <a:srgbClr val="00B0F0"/>
                </a:solidFill>
              </a:rPr>
              <a:t> שבנפשו.</a:t>
            </a:r>
          </a:p>
        </p:txBody>
      </p:sp>
    </p:spTree>
    <p:extLst>
      <p:ext uri="{BB962C8B-B14F-4D97-AF65-F5344CB8AC3E}">
        <p14:creationId xmlns:p14="http://schemas.microsoft.com/office/powerpoint/2010/main" val="119764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2C63722-DAAD-4C8A-8AC8-8B108E5B4353}"/>
              </a:ext>
            </a:extLst>
          </p:cNvPr>
          <p:cNvSpPr>
            <a:spLocks noGrp="1"/>
          </p:cNvSpPr>
          <p:nvPr>
            <p:ph type="title"/>
          </p:nvPr>
        </p:nvSpPr>
        <p:spPr/>
        <p:txBody>
          <a:bodyPr/>
          <a:lstStyle/>
          <a:p>
            <a:pPr algn="r"/>
            <a:r>
              <a:rPr lang="he-IL" dirty="0"/>
              <a:t>איך מנצחים את עמלק? – חוצפה כנגד חוצפה</a:t>
            </a:r>
          </a:p>
        </p:txBody>
      </p:sp>
      <p:sp>
        <p:nvSpPr>
          <p:cNvPr id="3" name="מציין מיקום תוכן 2">
            <a:extLst>
              <a:ext uri="{FF2B5EF4-FFF2-40B4-BE49-F238E27FC236}">
                <a16:creationId xmlns:a16="http://schemas.microsoft.com/office/drawing/2014/main" id="{5D2BD035-C326-4C98-AA05-B40B5555DF2C}"/>
              </a:ext>
            </a:extLst>
          </p:cNvPr>
          <p:cNvSpPr>
            <a:spLocks noGrp="1"/>
          </p:cNvSpPr>
          <p:nvPr>
            <p:ph idx="1"/>
          </p:nvPr>
        </p:nvSpPr>
        <p:spPr/>
        <p:txBody>
          <a:bodyPr>
            <a:normAutofit lnSpcReduction="10000"/>
          </a:bodyPr>
          <a:lstStyle/>
          <a:p>
            <a:r>
              <a:rPr lang="he-IL" dirty="0"/>
              <a:t>כנגד חוצפתו העקשנית של עמלק מגלה אדמו"ר הזקן שיש לעם ישראל תכונה ייחודית שעברה לו במורשה – קשיות עורף </a:t>
            </a:r>
            <a:r>
              <a:rPr lang="he-IL" dirty="0" err="1"/>
              <a:t>דקדושה</a:t>
            </a:r>
            <a:r>
              <a:rPr lang="he-IL" dirty="0"/>
              <a:t>. קשיות עורף זו מאפשרת לבני ישראל לגלות עקשנות כנגד כל מונע מעבודת ה' </a:t>
            </a:r>
            <a:r>
              <a:rPr lang="he-IL" dirty="0" err="1"/>
              <a:t>ולכוף</a:t>
            </a:r>
            <a:r>
              <a:rPr lang="he-IL" dirty="0"/>
              <a:t> את לבם ולהטותו לאהבת השם ולעבודתו. זו הסיבה שמשה מבקש מה' "וסלחת... כי עם קשה עורף הוא" (על פי אדמו"ר הזקן ר' שניאור זלמן </a:t>
            </a:r>
            <a:r>
              <a:rPr lang="he-IL" dirty="0" err="1"/>
              <a:t>מליאדי</a:t>
            </a:r>
            <a:r>
              <a:rPr lang="he-IL" dirty="0"/>
              <a:t>)</a:t>
            </a:r>
          </a:p>
          <a:p>
            <a:endParaRPr lang="he-IL" dirty="0"/>
          </a:p>
          <a:p>
            <a:r>
              <a:rPr lang="he-IL" dirty="0">
                <a:solidFill>
                  <a:srgbClr val="00B0F0"/>
                </a:solidFill>
              </a:rPr>
              <a:t>כיצד מבין אדמו"ר הזקן את הביטוי 'עם קשה עורף'? מה החידוש בדרשתו?</a:t>
            </a:r>
          </a:p>
          <a:p>
            <a:r>
              <a:rPr lang="he-IL" dirty="0">
                <a:solidFill>
                  <a:srgbClr val="00B0F0"/>
                </a:solidFill>
              </a:rPr>
              <a:t>מהו תפקידן של המניעות בעבודת השם?</a:t>
            </a:r>
          </a:p>
          <a:p>
            <a:r>
              <a:rPr lang="he-IL" dirty="0">
                <a:solidFill>
                  <a:srgbClr val="00B0F0"/>
                </a:solidFill>
              </a:rPr>
              <a:t>האם יש לכם דוגמה למצב בו הצלחתם להתגבר על מונע בעבודת השם? תארו כיצד הרגשתם.</a:t>
            </a:r>
          </a:p>
        </p:txBody>
      </p:sp>
    </p:spTree>
    <p:extLst>
      <p:ext uri="{BB962C8B-B14F-4D97-AF65-F5344CB8AC3E}">
        <p14:creationId xmlns:p14="http://schemas.microsoft.com/office/powerpoint/2010/main" val="83337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ברלין">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TM04033917[[fn=ברלין]]</Template>
  <TotalTime>4604</TotalTime>
  <Words>2133</Words>
  <Application>Microsoft Office PowerPoint</Application>
  <PresentationFormat>מסך רחב</PresentationFormat>
  <Paragraphs>115</Paragraphs>
  <Slides>11</Slides>
  <Notes>10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11</vt:i4>
      </vt:variant>
    </vt:vector>
  </HeadingPairs>
  <TitlesOfParts>
    <vt:vector size="16" baseType="lpstr">
      <vt:lpstr>Arial</vt:lpstr>
      <vt:lpstr>Calibri</vt:lpstr>
      <vt:lpstr>Times New Roman</vt:lpstr>
      <vt:lpstr>Trebuchet MS</vt:lpstr>
      <vt:lpstr>ברלין</vt:lpstr>
      <vt:lpstr>פורים לאור החסידות</vt:lpstr>
      <vt:lpstr>פתיחה</vt:lpstr>
      <vt:lpstr>מיהו עמלק? – ברמת הפשט</vt:lpstr>
      <vt:lpstr>עמלק לפי רש"י – מקרה, טומאה וקור.</vt:lpstr>
      <vt:lpstr> עמלק לפי המגיד מקוז'ניץ – מקרר תמידי</vt:lpstr>
      <vt:lpstr>לפי הצמח צדק – חוצפה נגד אלקים</vt:lpstr>
      <vt:lpstr>לפי הריי"צ – ספק מקרר. </vt:lpstr>
      <vt:lpstr> כיצד מתגברים על עמלק?</vt:lpstr>
      <vt:lpstr>איך מנצחים את עמלק? – חוצפה כנגד חוצפה</vt:lpstr>
      <vt:lpstr>איך מנצחים את עמלק? מתגברים תמיד כנגדו בדברים חיוביים</vt:lpstr>
      <vt:lpstr>סגירה שהיא פתיחה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פורים לאור החסידות</dc:title>
  <dc:creator>Or Yehuda Holan</dc:creator>
  <cp:lastModifiedBy>Or Yehuda Holan</cp:lastModifiedBy>
  <cp:revision>24</cp:revision>
  <dcterms:created xsi:type="dcterms:W3CDTF">2018-02-15T12:04:01Z</dcterms:created>
  <dcterms:modified xsi:type="dcterms:W3CDTF">2018-02-20T19:31:49Z</dcterms:modified>
</cp:coreProperties>
</file>