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83" r:id="rId3"/>
    <p:sldId id="257" r:id="rId4"/>
    <p:sldId id="260" r:id="rId5"/>
    <p:sldId id="279" r:id="rId6"/>
    <p:sldId id="259" r:id="rId7"/>
    <p:sldId id="269" r:id="rId8"/>
    <p:sldId id="270" r:id="rId9"/>
    <p:sldId id="280" r:id="rId10"/>
    <p:sldId id="281" r:id="rId11"/>
    <p:sldId id="277" r:id="rId12"/>
    <p:sldId id="278" r:id="rId13"/>
    <p:sldId id="271" r:id="rId14"/>
    <p:sldId id="273" r:id="rId15"/>
    <p:sldId id="274" r:id="rId16"/>
    <p:sldId id="276" r:id="rId17"/>
    <p:sldId id="275" r:id="rId18"/>
    <p:sldId id="272" r:id="rId19"/>
    <p:sldId id="284" r:id="rId20"/>
    <p:sldId id="286" r:id="rId21"/>
    <p:sldId id="287" r:id="rId22"/>
    <p:sldId id="289" r:id="rId23"/>
    <p:sldId id="293" r:id="rId24"/>
    <p:sldId id="288" r:id="rId25"/>
    <p:sldId id="290" r:id="rId26"/>
    <p:sldId id="291" r:id="rId27"/>
    <p:sldId id="29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044" userDrawn="1">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1E89"/>
    <a:srgbClr val="A054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44" autoAdjust="0"/>
    <p:restoredTop sz="94720" autoAdjust="0"/>
  </p:normalViewPr>
  <p:slideViewPr>
    <p:cSldViewPr snapToGrid="0">
      <p:cViewPr varScale="1">
        <p:scale>
          <a:sx n="62" d="100"/>
          <a:sy n="62" d="100"/>
        </p:scale>
        <p:origin x="690" y="60"/>
      </p:cViewPr>
      <p:guideLst>
        <p:guide pos="4044"/>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11.xml"/><Relationship Id="rId7" Type="http://schemas.openxmlformats.org/officeDocument/2006/relationships/slide" Target="../slides/slide15.xml"/><Relationship Id="rId2" Type="http://schemas.openxmlformats.org/officeDocument/2006/relationships/slide" Target="../slides/slide17.xml"/><Relationship Id="rId1" Type="http://schemas.openxmlformats.org/officeDocument/2006/relationships/slide" Target="../slides/slide12.xml"/><Relationship Id="rId6" Type="http://schemas.openxmlformats.org/officeDocument/2006/relationships/slide" Target="../slides/slide9.xml"/><Relationship Id="rId11" Type="http://schemas.openxmlformats.org/officeDocument/2006/relationships/slide" Target="../slides/slide14.xml"/><Relationship Id="rId5" Type="http://schemas.openxmlformats.org/officeDocument/2006/relationships/slide" Target="../slides/slide8.xml"/><Relationship Id="rId10" Type="http://schemas.openxmlformats.org/officeDocument/2006/relationships/slide" Target="../slides/slide18.xml"/><Relationship Id="rId4" Type="http://schemas.openxmlformats.org/officeDocument/2006/relationships/slide" Target="../slides/slide7.xml"/><Relationship Id="rId9"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1D7148-319F-4690-B855-52DF4C307DB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BB880D9-127B-43B7-B778-A1B3CB005636}">
      <dgm:prSet phldrT="[טקסט]" custT="1"/>
      <dgm:spPr/>
      <dgm:t>
        <a:bodyPr/>
        <a:lstStyle/>
        <a:p>
          <a:r>
            <a:rPr lang="he-IL" sz="1800" kern="1200" dirty="0" smtClean="0">
              <a:ln>
                <a:solidFill>
                  <a:schemeClr val="bg1"/>
                </a:solidFill>
              </a:ln>
              <a:noFill/>
              <a:latin typeface="+mn-lt"/>
              <a:ea typeface="+mn-ea"/>
              <a:cs typeface="+mn-cs"/>
              <a:hlinkClick xmlns:r="http://schemas.openxmlformats.org/officeDocument/2006/relationships" r:id="rId1" action="ppaction://hlinksldjump"/>
            </a:rPr>
            <a:t>יצירת אומנות </a:t>
          </a:r>
          <a:endParaRPr lang="en-US" sz="1800" kern="1200" dirty="0">
            <a:ln>
              <a:solidFill>
                <a:schemeClr val="bg1"/>
              </a:solidFill>
            </a:ln>
            <a:noFill/>
            <a:latin typeface="+mn-lt"/>
            <a:ea typeface="+mn-ea"/>
            <a:cs typeface="+mn-cs"/>
          </a:endParaRPr>
        </a:p>
      </dgm:t>
    </dgm:pt>
    <dgm:pt modelId="{5515AF20-7177-4B9E-A196-8C99952DB69C}" type="parTrans" cxnId="{382BEEED-0D39-4351-82B8-A3B77A8C97BA}">
      <dgm:prSet/>
      <dgm:spPr/>
      <dgm:t>
        <a:bodyPr/>
        <a:lstStyle/>
        <a:p>
          <a:endParaRPr lang="en-US"/>
        </a:p>
      </dgm:t>
    </dgm:pt>
    <dgm:pt modelId="{38BA20AB-D9FD-4F4A-8D58-C43EDE7845D8}" type="sibTrans" cxnId="{382BEEED-0D39-4351-82B8-A3B77A8C97BA}">
      <dgm:prSet/>
      <dgm:spPr/>
      <dgm:t>
        <a:bodyPr/>
        <a:lstStyle/>
        <a:p>
          <a:endParaRPr lang="en-US"/>
        </a:p>
      </dgm:t>
    </dgm:pt>
    <dgm:pt modelId="{5ED99BC4-0762-47C0-B221-347BEB346A32}">
      <dgm:prSet phldrT="[טקסט]" custT="1"/>
      <dgm:spPr/>
      <dgm:t>
        <a:bodyPr/>
        <a:lstStyle/>
        <a:p>
          <a:r>
            <a:rPr lang="he-IL" sz="1800" kern="1200" dirty="0" smtClean="0">
              <a:ln>
                <a:solidFill>
                  <a:schemeClr val="bg1"/>
                </a:solidFill>
              </a:ln>
              <a:noFill/>
              <a:latin typeface="+mn-lt"/>
              <a:ea typeface="+mn-ea"/>
              <a:cs typeface="+mn-cs"/>
              <a:hlinkClick xmlns:r="http://schemas.openxmlformats.org/officeDocument/2006/relationships" r:id="rId2" action="ppaction://hlinksldjump"/>
            </a:rPr>
            <a:t>מכתב </a:t>
          </a:r>
          <a:r>
            <a:rPr lang="he-IL" sz="1600" kern="1200" dirty="0" smtClean="0">
              <a:ln>
                <a:solidFill>
                  <a:schemeClr val="bg1"/>
                </a:solidFill>
              </a:ln>
              <a:noFill/>
              <a:latin typeface="+mn-lt"/>
              <a:ea typeface="+mn-ea"/>
              <a:cs typeface="+mn-cs"/>
              <a:hlinkClick xmlns:r="http://schemas.openxmlformats.org/officeDocument/2006/relationships" r:id="rId2" action="ppaction://hlinksldjump"/>
            </a:rPr>
            <a:t>לדמות</a:t>
          </a:r>
          <a:endParaRPr lang="en-US" sz="1600" kern="1200" dirty="0">
            <a:ln>
              <a:solidFill>
                <a:schemeClr val="bg1"/>
              </a:solidFill>
            </a:ln>
            <a:noFill/>
            <a:latin typeface="+mn-lt"/>
            <a:ea typeface="+mn-ea"/>
            <a:cs typeface="+mn-cs"/>
          </a:endParaRPr>
        </a:p>
      </dgm:t>
    </dgm:pt>
    <dgm:pt modelId="{2DCD48BF-E82F-43B7-9653-83815F56CB03}" type="parTrans" cxnId="{25F9E376-413A-4DDF-AFF1-4FCE963460E7}">
      <dgm:prSet/>
      <dgm:spPr/>
      <dgm:t>
        <a:bodyPr/>
        <a:lstStyle/>
        <a:p>
          <a:endParaRPr lang="en-US"/>
        </a:p>
      </dgm:t>
    </dgm:pt>
    <dgm:pt modelId="{4AE7BDE0-7A82-4C61-B2FB-34855D22C00F}" type="sibTrans" cxnId="{25F9E376-413A-4DDF-AFF1-4FCE963460E7}">
      <dgm:prSet/>
      <dgm:spPr/>
      <dgm:t>
        <a:bodyPr/>
        <a:lstStyle/>
        <a:p>
          <a:endParaRPr lang="en-US"/>
        </a:p>
      </dgm:t>
    </dgm:pt>
    <dgm:pt modelId="{33007C2C-18E6-47D4-8D9A-7B57AF17FA02}">
      <dgm:prSet phldrT="[טקסט]" custT="1"/>
      <dgm:spPr/>
      <dgm:t>
        <a:bodyPr/>
        <a:lstStyle/>
        <a:p>
          <a:r>
            <a:rPr lang="he-IL" sz="1800" kern="1200" dirty="0" smtClean="0">
              <a:ln>
                <a:solidFill>
                  <a:schemeClr val="bg1"/>
                </a:solidFill>
              </a:ln>
              <a:noFill/>
              <a:latin typeface="+mn-lt"/>
              <a:ea typeface="+mn-ea"/>
              <a:cs typeface="+mn-cs"/>
              <a:hlinkClick xmlns:r="http://schemas.openxmlformats.org/officeDocument/2006/relationships" r:id="rId3" action="ppaction://hlinksldjump"/>
            </a:rPr>
            <a:t>מפגש עם דמות</a:t>
          </a:r>
          <a:endParaRPr lang="en-US" sz="1800" kern="1200" dirty="0">
            <a:ln>
              <a:solidFill>
                <a:schemeClr val="bg1"/>
              </a:solidFill>
            </a:ln>
            <a:noFill/>
            <a:latin typeface="+mn-lt"/>
            <a:ea typeface="+mn-ea"/>
            <a:cs typeface="+mn-cs"/>
          </a:endParaRPr>
        </a:p>
      </dgm:t>
    </dgm:pt>
    <dgm:pt modelId="{A0651F47-09F2-4C15-9313-B846C47D14EA}" type="parTrans" cxnId="{C0EE83A9-D8EE-44DE-9598-3873E8564356}">
      <dgm:prSet/>
      <dgm:spPr/>
      <dgm:t>
        <a:bodyPr/>
        <a:lstStyle/>
        <a:p>
          <a:endParaRPr lang="en-US"/>
        </a:p>
      </dgm:t>
    </dgm:pt>
    <dgm:pt modelId="{4457B9B6-9A6A-432A-B493-5B0689E1478C}" type="sibTrans" cxnId="{C0EE83A9-D8EE-44DE-9598-3873E8564356}">
      <dgm:prSet/>
      <dgm:spPr/>
      <dgm:t>
        <a:bodyPr/>
        <a:lstStyle/>
        <a:p>
          <a:endParaRPr lang="en-US"/>
        </a:p>
      </dgm:t>
    </dgm:pt>
    <dgm:pt modelId="{BCF6029D-1F20-42E1-8EC5-1664AF72656F}">
      <dgm:prSet phldrT="[טקסט]" custT="1"/>
      <dgm:spPr/>
      <dgm:t>
        <a:bodyPr/>
        <a:lstStyle/>
        <a:p>
          <a:r>
            <a:rPr lang="he-IL" sz="1800" kern="1200" dirty="0" smtClean="0">
              <a:ln>
                <a:solidFill>
                  <a:schemeClr val="bg1"/>
                </a:solidFill>
              </a:ln>
              <a:solidFill>
                <a:schemeClr val="bg1"/>
              </a:solidFill>
              <a:latin typeface="+mn-lt"/>
              <a:ea typeface="+mn-ea"/>
              <a:cs typeface="+mn-cs"/>
              <a:hlinkClick xmlns:r="http://schemas.openxmlformats.org/officeDocument/2006/relationships" r:id="rId1" action="ppaction://hlinksldjump"/>
            </a:rPr>
            <a:t>הפקת </a:t>
          </a:r>
          <a:r>
            <a:rPr lang="he-IL" sz="1800" kern="1200" dirty="0" smtClean="0">
              <a:ln>
                <a:solidFill>
                  <a:schemeClr val="bg1"/>
                </a:solidFill>
              </a:ln>
              <a:noFill/>
              <a:latin typeface="+mn-lt"/>
              <a:ea typeface="+mn-ea"/>
              <a:cs typeface="+mn-cs"/>
              <a:hlinkClick xmlns:r="http://schemas.openxmlformats.org/officeDocument/2006/relationships" r:id="rId1" action="ppaction://hlinksldjump"/>
            </a:rPr>
            <a:t>סרטון</a:t>
          </a:r>
          <a:endParaRPr lang="en-US" sz="1800" kern="1200" dirty="0">
            <a:ln>
              <a:solidFill>
                <a:schemeClr val="bg1"/>
              </a:solidFill>
            </a:ln>
            <a:noFill/>
            <a:latin typeface="+mn-lt"/>
            <a:ea typeface="+mn-ea"/>
            <a:cs typeface="+mn-cs"/>
          </a:endParaRPr>
        </a:p>
      </dgm:t>
    </dgm:pt>
    <dgm:pt modelId="{70E9DEC0-ACB8-4D7C-B963-126A466C7C6D}" type="parTrans" cxnId="{6BF23E9D-E855-4B5B-833E-5F03D7ABE4C0}">
      <dgm:prSet/>
      <dgm:spPr/>
      <dgm:t>
        <a:bodyPr/>
        <a:lstStyle/>
        <a:p>
          <a:endParaRPr lang="en-US"/>
        </a:p>
      </dgm:t>
    </dgm:pt>
    <dgm:pt modelId="{626EAA3E-58C2-4F7E-8B19-34F252DBF103}" type="sibTrans" cxnId="{6BF23E9D-E855-4B5B-833E-5F03D7ABE4C0}">
      <dgm:prSet/>
      <dgm:spPr/>
      <dgm:t>
        <a:bodyPr/>
        <a:lstStyle/>
        <a:p>
          <a:endParaRPr lang="en-US"/>
        </a:p>
      </dgm:t>
    </dgm:pt>
    <dgm:pt modelId="{2FBF2937-0E02-440F-B3ED-A1E2A9BED27A}">
      <dgm:prSet phldrT="[טקסט]" custT="1"/>
      <dgm:spPr/>
      <dgm:t>
        <a:bodyPr/>
        <a:lstStyle/>
        <a:p>
          <a:r>
            <a:rPr lang="he-IL" sz="1800" kern="1200" dirty="0" smtClean="0">
              <a:ln>
                <a:solidFill>
                  <a:schemeClr val="bg1"/>
                </a:solidFill>
              </a:ln>
              <a:noFill/>
              <a:latin typeface="+mn-lt"/>
              <a:ea typeface="+mn-ea"/>
              <a:cs typeface="+mn-cs"/>
              <a:hlinkClick xmlns:r="http://schemas.openxmlformats.org/officeDocument/2006/relationships" r:id="rId2" action="ppaction://hlinksldjump"/>
            </a:rPr>
            <a:t>מכתב להוגה</a:t>
          </a:r>
          <a:endParaRPr lang="en-US" sz="1800" kern="1200" dirty="0">
            <a:ln>
              <a:solidFill>
                <a:schemeClr val="bg1"/>
              </a:solidFill>
            </a:ln>
            <a:noFill/>
            <a:latin typeface="+mn-lt"/>
            <a:ea typeface="+mn-ea"/>
            <a:cs typeface="+mn-cs"/>
          </a:endParaRPr>
        </a:p>
      </dgm:t>
    </dgm:pt>
    <dgm:pt modelId="{6A1160E5-8E81-4515-93A8-CD49045AE260}" type="parTrans" cxnId="{9725F668-9A53-4E36-B020-377959D70BBE}">
      <dgm:prSet/>
      <dgm:spPr/>
      <dgm:t>
        <a:bodyPr/>
        <a:lstStyle/>
        <a:p>
          <a:endParaRPr lang="en-US"/>
        </a:p>
      </dgm:t>
    </dgm:pt>
    <dgm:pt modelId="{545E990B-CF59-4868-888F-689DD58498B6}" type="sibTrans" cxnId="{9725F668-9A53-4E36-B020-377959D70BBE}">
      <dgm:prSet/>
      <dgm:spPr/>
      <dgm:t>
        <a:bodyPr/>
        <a:lstStyle/>
        <a:p>
          <a:endParaRPr lang="en-US"/>
        </a:p>
      </dgm:t>
    </dgm:pt>
    <dgm:pt modelId="{604AE751-DCB2-4BD6-BE3A-C8A4D2D43E73}">
      <dgm:prSet phldrT="[טקסט]" custT="1"/>
      <dgm:spPr/>
      <dgm:t>
        <a:bodyPr/>
        <a:lstStyle/>
        <a:p>
          <a:r>
            <a:rPr lang="he-IL" sz="1800" kern="1200" dirty="0" err="1" smtClean="0">
              <a:ln>
                <a:solidFill>
                  <a:schemeClr val="bg1"/>
                </a:solidFill>
              </a:ln>
              <a:noFill/>
              <a:latin typeface="+mn-lt"/>
              <a:ea typeface="+mn-ea"/>
              <a:cs typeface="+mn-cs"/>
              <a:hlinkClick xmlns:r="http://schemas.openxmlformats.org/officeDocument/2006/relationships" r:id="rId4" action="ppaction://hlinksldjump"/>
            </a:rPr>
            <a:t>דיבייט</a:t>
          </a:r>
          <a:r>
            <a:rPr lang="he-IL" sz="1800" kern="1200" dirty="0" smtClean="0">
              <a:ln>
                <a:solidFill>
                  <a:schemeClr val="bg1"/>
                </a:solidFill>
              </a:ln>
              <a:noFill/>
              <a:latin typeface="+mn-lt"/>
              <a:ea typeface="+mn-ea"/>
              <a:cs typeface="+mn-cs"/>
              <a:hlinkClick xmlns:r="http://schemas.openxmlformats.org/officeDocument/2006/relationships" r:id="rId4" action="ppaction://hlinksldjump"/>
            </a:rPr>
            <a:t> </a:t>
          </a:r>
          <a:endParaRPr lang="en-US" sz="1800" kern="1200" dirty="0">
            <a:ln>
              <a:solidFill>
                <a:schemeClr val="bg1"/>
              </a:solidFill>
            </a:ln>
            <a:noFill/>
            <a:latin typeface="+mn-lt"/>
            <a:ea typeface="+mn-ea"/>
            <a:cs typeface="+mn-cs"/>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75B17BE1-C1F3-499C-B245-964F7D1DED7C}" type="parTrans" cxnId="{1F77881F-C467-4A4A-B255-C17FE3A445C2}">
      <dgm:prSet/>
      <dgm:spPr/>
      <dgm:t>
        <a:bodyPr/>
        <a:lstStyle/>
        <a:p>
          <a:endParaRPr lang="en-US"/>
        </a:p>
      </dgm:t>
    </dgm:pt>
    <dgm:pt modelId="{8FD2770B-6926-4B01-9646-74CBD5896CCC}" type="sibTrans" cxnId="{1F77881F-C467-4A4A-B255-C17FE3A445C2}">
      <dgm:prSet/>
      <dgm:spPr/>
      <dgm:t>
        <a:bodyPr/>
        <a:lstStyle/>
        <a:p>
          <a:endParaRPr lang="en-US"/>
        </a:p>
      </dgm:t>
    </dgm:pt>
    <dgm:pt modelId="{CD32F7BE-D57C-4696-9F29-65FA17551FBB}">
      <dgm:prSet phldrT="[טקסט]" custT="1"/>
      <dgm:spPr/>
      <dgm:t>
        <a:bodyPr/>
        <a:lstStyle/>
        <a:p>
          <a:r>
            <a:rPr lang="he-IL" sz="1800" kern="1200" dirty="0" smtClean="0">
              <a:ln>
                <a:solidFill>
                  <a:schemeClr val="bg1"/>
                </a:solidFill>
              </a:ln>
              <a:noFill/>
              <a:latin typeface="+mn-lt"/>
              <a:ea typeface="+mn-ea"/>
              <a:cs typeface="+mn-cs"/>
              <a:hlinkClick xmlns:r="http://schemas.openxmlformats.org/officeDocument/2006/relationships" r:id="rId5" action="ppaction://hlinksldjump"/>
            </a:rPr>
            <a:t>הפקת טקס</a:t>
          </a:r>
          <a:endParaRPr lang="en-US" sz="1800" kern="1200" dirty="0">
            <a:ln>
              <a:solidFill>
                <a:schemeClr val="bg1"/>
              </a:solidFill>
            </a:ln>
            <a:noFill/>
            <a:latin typeface="+mn-lt"/>
            <a:ea typeface="+mn-ea"/>
            <a:cs typeface="+mn-cs"/>
          </a:endParaRPr>
        </a:p>
      </dgm:t>
    </dgm:pt>
    <dgm:pt modelId="{4ABFA646-C53F-499E-9F9F-7AA49FA721A5}" type="parTrans" cxnId="{E2F55946-D6A1-4CFA-A436-41301EE41FC6}">
      <dgm:prSet/>
      <dgm:spPr/>
      <dgm:t>
        <a:bodyPr/>
        <a:lstStyle/>
        <a:p>
          <a:endParaRPr lang="en-US"/>
        </a:p>
      </dgm:t>
    </dgm:pt>
    <dgm:pt modelId="{8D9EDBA6-7A0F-48F2-98CC-3E89D805D768}" type="sibTrans" cxnId="{E2F55946-D6A1-4CFA-A436-41301EE41FC6}">
      <dgm:prSet/>
      <dgm:spPr/>
      <dgm:t>
        <a:bodyPr/>
        <a:lstStyle/>
        <a:p>
          <a:endParaRPr lang="en-US"/>
        </a:p>
      </dgm:t>
    </dgm:pt>
    <dgm:pt modelId="{44CC331A-08AC-4F83-8EF2-BD6DDAEDCBFF}">
      <dgm:prSet phldrT="[טקסט]" custT="1"/>
      <dgm:spPr/>
      <dgm:t>
        <a:bodyPr/>
        <a:lstStyle/>
        <a:p>
          <a:r>
            <a:rPr lang="he-IL" sz="1800" kern="1200" dirty="0" smtClean="0">
              <a:ln>
                <a:solidFill>
                  <a:schemeClr val="bg1"/>
                </a:solidFill>
              </a:ln>
              <a:noFill/>
              <a:latin typeface="+mn-lt"/>
              <a:ea typeface="+mn-ea"/>
              <a:cs typeface="+mn-cs"/>
              <a:hlinkClick xmlns:r="http://schemas.openxmlformats.org/officeDocument/2006/relationships" r:id="rId6" action="ppaction://hlinksldjump"/>
            </a:rPr>
            <a:t>כתיבת שו"ת אמונה</a:t>
          </a:r>
          <a:endParaRPr lang="en-US" sz="1800" kern="1200" dirty="0">
            <a:ln>
              <a:solidFill>
                <a:schemeClr val="bg1"/>
              </a:solidFill>
            </a:ln>
            <a:noFill/>
            <a:latin typeface="+mn-lt"/>
            <a:ea typeface="+mn-ea"/>
            <a:cs typeface="+mn-cs"/>
          </a:endParaRPr>
        </a:p>
      </dgm:t>
    </dgm:pt>
    <dgm:pt modelId="{9617FA70-A256-4744-8085-A31A76FCA31F}" type="parTrans" cxnId="{FB0F9567-A9A9-4723-B458-AF69532E39A6}">
      <dgm:prSet/>
      <dgm:spPr/>
      <dgm:t>
        <a:bodyPr/>
        <a:lstStyle/>
        <a:p>
          <a:endParaRPr lang="en-US"/>
        </a:p>
      </dgm:t>
    </dgm:pt>
    <dgm:pt modelId="{00DDB9E5-8F6D-46D5-9EF7-7CC1E9AFF27B}" type="sibTrans" cxnId="{FB0F9567-A9A9-4723-B458-AF69532E39A6}">
      <dgm:prSet/>
      <dgm:spPr/>
      <dgm:t>
        <a:bodyPr/>
        <a:lstStyle/>
        <a:p>
          <a:endParaRPr lang="en-US"/>
        </a:p>
      </dgm:t>
    </dgm:pt>
    <dgm:pt modelId="{E0E26B8A-F867-44C9-8206-4BC34A1F5F00}">
      <dgm:prSet phldrT="[טקסט]" custT="1"/>
      <dgm:spPr/>
      <dgm:t>
        <a:bodyPr/>
        <a:lstStyle/>
        <a:p>
          <a:r>
            <a:rPr lang="he-IL" sz="1600" kern="1200" dirty="0" smtClean="0">
              <a:ln>
                <a:solidFill>
                  <a:schemeClr val="bg1"/>
                </a:solidFill>
              </a:ln>
              <a:noFill/>
              <a:latin typeface="+mn-lt"/>
              <a:ea typeface="+mn-ea"/>
              <a:cs typeface="+mn-cs"/>
              <a:hlinkClick xmlns:r="http://schemas.openxmlformats.org/officeDocument/2006/relationships" r:id="rId7" action="ppaction://hlinksldjump"/>
            </a:rPr>
            <a:t>יומן התנסות </a:t>
          </a:r>
          <a:endParaRPr lang="en-US" sz="1600" kern="1200" dirty="0">
            <a:ln>
              <a:solidFill>
                <a:schemeClr val="bg1"/>
              </a:solidFill>
            </a:ln>
            <a:noFill/>
            <a:latin typeface="+mn-lt"/>
            <a:ea typeface="+mn-ea"/>
            <a:cs typeface="+mn-cs"/>
          </a:endParaRPr>
        </a:p>
      </dgm:t>
    </dgm:pt>
    <dgm:pt modelId="{63911786-D450-490E-B5A3-19EC1F204007}" type="parTrans" cxnId="{D670E9B6-009A-42A5-BFC0-2EED7B12F1DF}">
      <dgm:prSet/>
      <dgm:spPr/>
      <dgm:t>
        <a:bodyPr/>
        <a:lstStyle/>
        <a:p>
          <a:endParaRPr lang="en-US"/>
        </a:p>
      </dgm:t>
    </dgm:pt>
    <dgm:pt modelId="{51135FB0-C6B8-4587-91BB-38990684789F}" type="sibTrans" cxnId="{D670E9B6-009A-42A5-BFC0-2EED7B12F1DF}">
      <dgm:prSet/>
      <dgm:spPr/>
      <dgm:t>
        <a:bodyPr/>
        <a:lstStyle/>
        <a:p>
          <a:endParaRPr lang="en-US"/>
        </a:p>
      </dgm:t>
    </dgm:pt>
    <dgm:pt modelId="{F152EB6A-B41B-4759-815D-05336B9F0E34}">
      <dgm:prSet phldrT="[טקסט]" custT="1"/>
      <dgm:spPr/>
      <dgm:t>
        <a:bodyPr/>
        <a:lstStyle/>
        <a:p>
          <a:r>
            <a:rPr lang="he-IL" sz="1400" kern="1200" dirty="0" smtClean="0">
              <a:ln>
                <a:solidFill>
                  <a:schemeClr val="bg1"/>
                </a:solidFill>
              </a:ln>
              <a:noFill/>
              <a:latin typeface="+mn-lt"/>
              <a:ea typeface="+mn-ea"/>
              <a:cs typeface="+mn-cs"/>
            </a:rPr>
            <a:t>הקמת פורום מתוקשב</a:t>
          </a:r>
          <a:endParaRPr lang="en-US" sz="1400" kern="1200" dirty="0">
            <a:ln>
              <a:solidFill>
                <a:schemeClr val="bg1"/>
              </a:solidFill>
            </a:ln>
            <a:noFill/>
            <a:latin typeface="+mn-lt"/>
            <a:ea typeface="+mn-ea"/>
            <a:cs typeface="+mn-cs"/>
          </a:endParaRPr>
        </a:p>
      </dgm:t>
    </dgm:pt>
    <dgm:pt modelId="{D676820B-6C1F-48F9-AFF2-3E81CCEF5EE5}" type="parTrans" cxnId="{2B22A5C6-6A0C-4C3C-A220-1CCAC6080302}">
      <dgm:prSet/>
      <dgm:spPr/>
      <dgm:t>
        <a:bodyPr/>
        <a:lstStyle/>
        <a:p>
          <a:endParaRPr lang="en-US"/>
        </a:p>
      </dgm:t>
    </dgm:pt>
    <dgm:pt modelId="{509D36E8-38CF-41B8-8ABC-0EDF6C7E009F}" type="sibTrans" cxnId="{2B22A5C6-6A0C-4C3C-A220-1CCAC6080302}">
      <dgm:prSet/>
      <dgm:spPr/>
      <dgm:t>
        <a:bodyPr/>
        <a:lstStyle/>
        <a:p>
          <a:endParaRPr lang="en-US"/>
        </a:p>
      </dgm:t>
    </dgm:pt>
    <dgm:pt modelId="{03EBFC21-7AF6-4AE2-8412-A2789BF39C66}">
      <dgm:prSet phldrT="[טקסט]" custT="1"/>
      <dgm:spPr/>
      <dgm:t>
        <a:bodyPr/>
        <a:lstStyle/>
        <a:p>
          <a:r>
            <a:rPr lang="he-IL" sz="1400" kern="1200" dirty="0" smtClean="0">
              <a:ln>
                <a:solidFill>
                  <a:schemeClr val="bg1"/>
                </a:solidFill>
              </a:ln>
              <a:noFill/>
              <a:latin typeface="+mn-lt"/>
              <a:ea typeface="+mn-ea"/>
              <a:cs typeface="+mn-cs"/>
              <a:hlinkClick xmlns:r="http://schemas.openxmlformats.org/officeDocument/2006/relationships" r:id="rId8" action="ppaction://hlinksldjump"/>
            </a:rPr>
            <a:t>פרזנטציה</a:t>
          </a:r>
          <a:endParaRPr lang="en-US" sz="1400" kern="1200" dirty="0">
            <a:ln>
              <a:solidFill>
                <a:schemeClr val="bg1"/>
              </a:solidFill>
            </a:ln>
            <a:noFill/>
            <a:latin typeface="+mn-lt"/>
            <a:ea typeface="+mn-ea"/>
            <a:cs typeface="+mn-cs"/>
          </a:endParaRPr>
        </a:p>
      </dgm:t>
    </dgm:pt>
    <dgm:pt modelId="{DC196B3A-EC0C-4AEC-AEA5-23C1CAFA2C50}" type="parTrans" cxnId="{FB6600A6-EEC2-40BE-9389-01A6376285F3}">
      <dgm:prSet/>
      <dgm:spPr/>
      <dgm:t>
        <a:bodyPr/>
        <a:lstStyle/>
        <a:p>
          <a:endParaRPr lang="en-US"/>
        </a:p>
      </dgm:t>
    </dgm:pt>
    <dgm:pt modelId="{DDCAD77C-B46E-4B34-B934-69D60D694DA1}" type="sibTrans" cxnId="{FB6600A6-EEC2-40BE-9389-01A6376285F3}">
      <dgm:prSet/>
      <dgm:spPr/>
      <dgm:t>
        <a:bodyPr/>
        <a:lstStyle/>
        <a:p>
          <a:endParaRPr lang="en-US"/>
        </a:p>
      </dgm:t>
    </dgm:pt>
    <dgm:pt modelId="{9F2B7FBC-3BCD-4E5F-AC0F-C6635A4F6343}">
      <dgm:prSet phldrT="[טקסט]" custT="1"/>
      <dgm:spPr/>
      <dgm:t>
        <a:bodyPr/>
        <a:lstStyle/>
        <a:p>
          <a:r>
            <a:rPr lang="he-IL" sz="1400" kern="1200" dirty="0" smtClean="0">
              <a:ln>
                <a:solidFill>
                  <a:schemeClr val="bg1"/>
                </a:solidFill>
              </a:ln>
              <a:noFill/>
              <a:latin typeface="+mn-lt"/>
              <a:ea typeface="+mn-ea"/>
              <a:cs typeface="+mn-cs"/>
              <a:hlinkClick xmlns:r="http://schemas.openxmlformats.org/officeDocument/2006/relationships" r:id="rId9" action="ppaction://hlinksldjump"/>
            </a:rPr>
            <a:t>הלימוד וסביבתי</a:t>
          </a:r>
          <a:endParaRPr lang="en-US" sz="1400" kern="1200" dirty="0">
            <a:ln>
              <a:solidFill>
                <a:schemeClr val="bg1"/>
              </a:solidFill>
            </a:ln>
            <a:noFill/>
            <a:latin typeface="+mn-lt"/>
            <a:ea typeface="+mn-ea"/>
            <a:cs typeface="+mn-cs"/>
          </a:endParaRPr>
        </a:p>
      </dgm:t>
    </dgm:pt>
    <dgm:pt modelId="{CFCD504E-41F3-45D4-9697-1C5C579118F9}" type="parTrans" cxnId="{80FE94A7-4FCE-4EC0-BE15-91E5A4CCAC25}">
      <dgm:prSet/>
      <dgm:spPr/>
      <dgm:t>
        <a:bodyPr/>
        <a:lstStyle/>
        <a:p>
          <a:endParaRPr lang="en-US"/>
        </a:p>
      </dgm:t>
    </dgm:pt>
    <dgm:pt modelId="{F3AC67B4-464C-4A04-8916-8E86E662E719}" type="sibTrans" cxnId="{80FE94A7-4FCE-4EC0-BE15-91E5A4CCAC25}">
      <dgm:prSet/>
      <dgm:spPr/>
      <dgm:t>
        <a:bodyPr/>
        <a:lstStyle/>
        <a:p>
          <a:endParaRPr lang="en-US"/>
        </a:p>
      </dgm:t>
    </dgm:pt>
    <dgm:pt modelId="{D4AC7A00-A57F-4607-9D25-A0211132311F}">
      <dgm:prSet phldrT="[טקסט]" custT="1"/>
      <dgm:spPr/>
      <dgm:t>
        <a:bodyPr/>
        <a:lstStyle/>
        <a:p>
          <a:r>
            <a:rPr lang="he-IL" sz="1800" kern="1200" dirty="0" smtClean="0">
              <a:ln>
                <a:solidFill>
                  <a:schemeClr val="bg1"/>
                </a:solidFill>
              </a:ln>
              <a:noFill/>
              <a:latin typeface="+mn-lt"/>
              <a:ea typeface="+mn-ea"/>
              <a:cs typeface="+mn-cs"/>
              <a:hlinkClick xmlns:r="http://schemas.openxmlformats.org/officeDocument/2006/relationships" r:id="rId3" action="ppaction://hlinksldjump"/>
            </a:rPr>
            <a:t>פאנל עמדות </a:t>
          </a:r>
          <a:endParaRPr lang="en-US" sz="1800" kern="1200" dirty="0">
            <a:ln>
              <a:solidFill>
                <a:schemeClr val="bg1"/>
              </a:solidFill>
            </a:ln>
            <a:noFill/>
            <a:latin typeface="+mn-lt"/>
            <a:ea typeface="+mn-ea"/>
            <a:cs typeface="+mn-cs"/>
          </a:endParaRPr>
        </a:p>
      </dgm:t>
    </dgm:pt>
    <dgm:pt modelId="{FCE02AFE-98F0-4DBA-AB76-83894251C849}" type="parTrans" cxnId="{E3A6EBFC-DA46-4482-9BDC-C79FA0892EA4}">
      <dgm:prSet/>
      <dgm:spPr/>
      <dgm:t>
        <a:bodyPr/>
        <a:lstStyle/>
        <a:p>
          <a:endParaRPr lang="en-US"/>
        </a:p>
      </dgm:t>
    </dgm:pt>
    <dgm:pt modelId="{0F694E6B-13CE-4A58-BED9-BC3764E217F7}" type="sibTrans" cxnId="{E3A6EBFC-DA46-4482-9BDC-C79FA0892EA4}">
      <dgm:prSet/>
      <dgm:spPr/>
      <dgm:t>
        <a:bodyPr/>
        <a:lstStyle/>
        <a:p>
          <a:endParaRPr lang="en-US"/>
        </a:p>
      </dgm:t>
    </dgm:pt>
    <dgm:pt modelId="{18CB005A-C9D2-4FEE-AA1D-31FA9F2D4FB6}">
      <dgm:prSet phldrT="[טקסט]" custT="1"/>
      <dgm:spPr/>
      <dgm:t>
        <a:bodyPr/>
        <a:lstStyle/>
        <a:p>
          <a:r>
            <a:rPr lang="he-IL" sz="1800" kern="1200" dirty="0" smtClean="0">
              <a:ln>
                <a:solidFill>
                  <a:schemeClr val="bg1"/>
                </a:solidFill>
              </a:ln>
              <a:noFill/>
              <a:latin typeface="+mn-lt"/>
              <a:ea typeface="+mn-ea"/>
              <a:cs typeface="+mn-cs"/>
              <a:hlinkClick xmlns:r="http://schemas.openxmlformats.org/officeDocument/2006/relationships" r:id="rId10" action="ppaction://hlinksldjump"/>
            </a:rPr>
            <a:t>לימוד משותף</a:t>
          </a:r>
          <a:endParaRPr lang="en-US" sz="1800" kern="1200" dirty="0">
            <a:ln>
              <a:solidFill>
                <a:schemeClr val="bg1"/>
              </a:solidFill>
            </a:ln>
            <a:noFill/>
            <a:latin typeface="+mn-lt"/>
            <a:ea typeface="+mn-ea"/>
            <a:cs typeface="+mn-cs"/>
          </a:endParaRPr>
        </a:p>
      </dgm:t>
    </dgm:pt>
    <dgm:pt modelId="{2637ADA1-F432-4A0A-BA3F-3E0BD5533ED2}" type="parTrans" cxnId="{C6B6BE3C-BDED-448D-A383-04795E4F0D46}">
      <dgm:prSet/>
      <dgm:spPr/>
      <dgm:t>
        <a:bodyPr/>
        <a:lstStyle/>
        <a:p>
          <a:endParaRPr lang="en-US"/>
        </a:p>
      </dgm:t>
    </dgm:pt>
    <dgm:pt modelId="{6FD41B89-874C-4E4E-AE4F-4973C7841A36}" type="sibTrans" cxnId="{C6B6BE3C-BDED-448D-A383-04795E4F0D46}">
      <dgm:prSet/>
      <dgm:spPr/>
      <dgm:t>
        <a:bodyPr/>
        <a:lstStyle/>
        <a:p>
          <a:endParaRPr lang="en-US"/>
        </a:p>
      </dgm:t>
    </dgm:pt>
    <dgm:pt modelId="{33EE5B19-2D6A-48F0-90B5-204E5CA23C4E}">
      <dgm:prSet phldrT="[טקסט]"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he-IL" sz="1800" kern="1200" dirty="0" smtClean="0">
              <a:ln>
                <a:solidFill>
                  <a:schemeClr val="bg1"/>
                </a:solidFill>
              </a:ln>
              <a:noFill/>
              <a:latin typeface="+mn-lt"/>
              <a:ea typeface="+mn-ea"/>
              <a:cs typeface="+mn-cs"/>
              <a:hlinkClick xmlns:r="http://schemas.openxmlformats.org/officeDocument/2006/relationships" r:id="rId9" action="ppaction://hlinksldjump"/>
            </a:rPr>
            <a:t>עריכת דף מקורות</a:t>
          </a:r>
          <a:endParaRPr lang="en-US" sz="1800" kern="1200" dirty="0" smtClean="0">
            <a:ln>
              <a:solidFill>
                <a:schemeClr val="bg1"/>
              </a:solidFill>
            </a:ln>
            <a:noFill/>
            <a:latin typeface="+mn-lt"/>
            <a:ea typeface="+mn-ea"/>
            <a:cs typeface="+mn-cs"/>
          </a:endParaRPr>
        </a:p>
        <a:p>
          <a:pPr defTabSz="577850">
            <a:lnSpc>
              <a:spcPct val="90000"/>
            </a:lnSpc>
            <a:spcBef>
              <a:spcPct val="0"/>
            </a:spcBef>
            <a:spcAft>
              <a:spcPct val="35000"/>
            </a:spcAft>
          </a:pPr>
          <a:r>
            <a:rPr lang="he-IL" sz="1100" kern="1200" dirty="0" smtClean="0"/>
            <a:t> </a:t>
          </a:r>
          <a:endParaRPr lang="en-US" sz="1100" kern="1200" dirty="0"/>
        </a:p>
      </dgm:t>
    </dgm:pt>
    <dgm:pt modelId="{760B64BC-24EE-432F-9932-F80123A26FBD}" type="parTrans" cxnId="{5DB83E47-E4C9-44AC-B764-6DD8C245C6A3}">
      <dgm:prSet/>
      <dgm:spPr/>
      <dgm:t>
        <a:bodyPr/>
        <a:lstStyle/>
        <a:p>
          <a:endParaRPr lang="en-US"/>
        </a:p>
      </dgm:t>
    </dgm:pt>
    <dgm:pt modelId="{EA8F610D-71AF-4F65-9B22-59537B8105BC}" type="sibTrans" cxnId="{5DB83E47-E4C9-44AC-B764-6DD8C245C6A3}">
      <dgm:prSet/>
      <dgm:spPr/>
      <dgm:t>
        <a:bodyPr/>
        <a:lstStyle/>
        <a:p>
          <a:endParaRPr lang="en-US"/>
        </a:p>
      </dgm:t>
    </dgm:pt>
    <dgm:pt modelId="{BC508D35-3ADA-410E-842D-9E9714014F99}">
      <dgm:prSet phldrT="[טקסט]" custT="1"/>
      <dgm:spPr/>
      <dgm:t>
        <a:bodyPr/>
        <a:lstStyle/>
        <a:p>
          <a:r>
            <a:rPr lang="he-IL" sz="1400" kern="1200" dirty="0" smtClean="0">
              <a:ln>
                <a:solidFill>
                  <a:schemeClr val="bg1"/>
                </a:solidFill>
              </a:ln>
              <a:noFill/>
              <a:latin typeface="+mn-lt"/>
              <a:ea typeface="+mn-ea"/>
              <a:cs typeface="+mn-cs"/>
              <a:hlinkClick xmlns:r="http://schemas.openxmlformats.org/officeDocument/2006/relationships" r:id="rId11" action="ppaction://hlinksldjump"/>
            </a:rPr>
            <a:t>רפלקציה</a:t>
          </a:r>
        </a:p>
        <a:p>
          <a:r>
            <a:rPr lang="he-IL" sz="1400" kern="1200" dirty="0" smtClean="0">
              <a:ln>
                <a:solidFill>
                  <a:schemeClr val="bg1"/>
                </a:solidFill>
              </a:ln>
              <a:noFill/>
              <a:latin typeface="+mn-lt"/>
              <a:ea typeface="+mn-ea"/>
              <a:cs typeface="+mn-cs"/>
              <a:hlinkClick xmlns:r="http://schemas.openxmlformats.org/officeDocument/2006/relationships" r:id="rId11" action="ppaction://hlinksldjump"/>
            </a:rPr>
            <a:t>הלימוד ואני</a:t>
          </a:r>
          <a:endParaRPr lang="en-US" sz="1400" kern="1200" dirty="0">
            <a:ln>
              <a:solidFill>
                <a:schemeClr val="bg1"/>
              </a:solidFill>
            </a:ln>
            <a:noFill/>
            <a:latin typeface="+mn-lt"/>
            <a:ea typeface="+mn-ea"/>
            <a:cs typeface="+mn-cs"/>
          </a:endParaRPr>
        </a:p>
      </dgm:t>
      <dgm:extLst>
        <a:ext uri="{E40237B7-FDA0-4F09-8148-C483321AD2D9}">
          <dgm14:cNvPr xmlns:dgm14="http://schemas.microsoft.com/office/drawing/2010/diagram" id="0" name="">
            <a:hlinkClick xmlns:r="http://schemas.openxmlformats.org/officeDocument/2006/relationships" r:id="rId11" action="ppaction://hlinksldjump"/>
          </dgm14:cNvPr>
        </a:ext>
      </dgm:extLst>
    </dgm:pt>
    <dgm:pt modelId="{32788B19-6240-488D-89BC-02BE4C09480E}" type="parTrans" cxnId="{B7FB7339-8DE2-4168-82F1-4B8007BD932A}">
      <dgm:prSet/>
      <dgm:spPr/>
      <dgm:t>
        <a:bodyPr/>
        <a:lstStyle/>
        <a:p>
          <a:endParaRPr lang="en-US"/>
        </a:p>
      </dgm:t>
    </dgm:pt>
    <dgm:pt modelId="{235E66CD-55EE-413F-A958-494445C50713}" type="sibTrans" cxnId="{B7FB7339-8DE2-4168-82F1-4B8007BD932A}">
      <dgm:prSet/>
      <dgm:spPr/>
      <dgm:t>
        <a:bodyPr/>
        <a:lstStyle/>
        <a:p>
          <a:endParaRPr lang="en-US"/>
        </a:p>
      </dgm:t>
    </dgm:pt>
    <dgm:pt modelId="{889FDC8F-E944-424F-81E5-C22F0DBEF3C8}">
      <dgm:prSet phldrT="[טקסט]" custT="1"/>
      <dgm:spPr/>
      <dgm:t>
        <a:bodyPr/>
        <a:lstStyle/>
        <a:p>
          <a:r>
            <a:rPr lang="he-IL" sz="1800" kern="1200" dirty="0" smtClean="0">
              <a:ln>
                <a:solidFill>
                  <a:schemeClr val="bg1"/>
                </a:solidFill>
              </a:ln>
              <a:noFill/>
              <a:latin typeface="+mn-lt"/>
              <a:ea typeface="+mn-ea"/>
              <a:cs typeface="+mn-cs"/>
              <a:hlinkClick xmlns:r="http://schemas.openxmlformats.org/officeDocument/2006/relationships" r:id="rId8" action="ppaction://hlinksldjump"/>
            </a:rPr>
            <a:t>חבורת לימוד</a:t>
          </a:r>
          <a:endParaRPr lang="en-US" sz="1800" kern="1200" dirty="0">
            <a:ln>
              <a:solidFill>
                <a:schemeClr val="bg1"/>
              </a:solidFill>
            </a:ln>
            <a:noFill/>
            <a:latin typeface="+mn-lt"/>
            <a:ea typeface="+mn-ea"/>
            <a:cs typeface="+mn-cs"/>
          </a:endParaRPr>
        </a:p>
      </dgm:t>
    </dgm:pt>
    <dgm:pt modelId="{2BEF74FD-4499-4E22-989D-4CB9D435407E}" type="parTrans" cxnId="{A397ADD1-65D0-4F62-890A-6070F2A1903E}">
      <dgm:prSet/>
      <dgm:spPr/>
      <dgm:t>
        <a:bodyPr/>
        <a:lstStyle/>
        <a:p>
          <a:endParaRPr lang="en-US"/>
        </a:p>
      </dgm:t>
    </dgm:pt>
    <dgm:pt modelId="{17F9C6B6-1B29-49EF-86F4-09858545AE69}" type="sibTrans" cxnId="{A397ADD1-65D0-4F62-890A-6070F2A1903E}">
      <dgm:prSet/>
      <dgm:spPr/>
      <dgm:t>
        <a:bodyPr/>
        <a:lstStyle/>
        <a:p>
          <a:endParaRPr lang="en-US"/>
        </a:p>
      </dgm:t>
    </dgm:pt>
    <dgm:pt modelId="{FE1260CE-60B8-476F-88C6-6CECFFE80743}">
      <dgm:prSet phldrT="[טקסט]" custT="1"/>
      <dgm:spPr/>
      <dgm:t>
        <a:bodyPr/>
        <a:lstStyle/>
        <a:p>
          <a:r>
            <a:rPr lang="he-IL" sz="1800" kern="1200" dirty="0" smtClean="0">
              <a:ln>
                <a:solidFill>
                  <a:schemeClr val="bg1"/>
                </a:solidFill>
              </a:ln>
              <a:noFill/>
              <a:latin typeface="+mn-lt"/>
              <a:ea typeface="+mn-ea"/>
              <a:cs typeface="+mn-cs"/>
              <a:hlinkClick xmlns:r="http://schemas.openxmlformats.org/officeDocument/2006/relationships" r:id="rId7" action="ppaction://hlinksldjump"/>
            </a:rPr>
            <a:t>נייר עמדה</a:t>
          </a:r>
          <a:endParaRPr lang="en-US" sz="1800" kern="1200" dirty="0">
            <a:ln>
              <a:solidFill>
                <a:schemeClr val="bg1"/>
              </a:solidFill>
            </a:ln>
            <a:noFill/>
            <a:latin typeface="+mn-lt"/>
            <a:ea typeface="+mn-ea"/>
            <a:cs typeface="+mn-cs"/>
          </a:endParaRPr>
        </a:p>
      </dgm:t>
    </dgm:pt>
    <dgm:pt modelId="{EFD83340-A94C-4586-BF05-1CD912FAD7F4}" type="parTrans" cxnId="{A4A7843F-AC40-4B8C-AB84-0A4112BEDD7F}">
      <dgm:prSet/>
      <dgm:spPr/>
      <dgm:t>
        <a:bodyPr/>
        <a:lstStyle/>
        <a:p>
          <a:endParaRPr lang="en-US"/>
        </a:p>
      </dgm:t>
    </dgm:pt>
    <dgm:pt modelId="{A8F1690A-6C0B-4191-BAE1-F9A79E2B4981}" type="sibTrans" cxnId="{A4A7843F-AC40-4B8C-AB84-0A4112BEDD7F}">
      <dgm:prSet/>
      <dgm:spPr/>
      <dgm:t>
        <a:bodyPr/>
        <a:lstStyle/>
        <a:p>
          <a:endParaRPr lang="en-US"/>
        </a:p>
      </dgm:t>
    </dgm:pt>
    <dgm:pt modelId="{3C89F2ED-6B25-479F-A00A-466D84010DDE}">
      <dgm:prSet phldrT="[טקסט]" custT="1"/>
      <dgm:spPr/>
      <dgm:t>
        <a:bodyPr/>
        <a:lstStyle/>
        <a:p>
          <a:r>
            <a:rPr lang="he-IL" sz="1800" kern="1200" dirty="0" smtClean="0">
              <a:ln>
                <a:solidFill>
                  <a:schemeClr val="bg1"/>
                </a:solidFill>
              </a:ln>
              <a:noFill/>
              <a:latin typeface="+mn-lt"/>
              <a:ea typeface="+mn-ea"/>
              <a:cs typeface="+mn-cs"/>
              <a:hlinkClick xmlns:r="http://schemas.openxmlformats.org/officeDocument/2006/relationships" r:id="rId3" action="ppaction://hlinksldjump"/>
            </a:rPr>
            <a:t>סיור לימודי</a:t>
          </a:r>
          <a:endParaRPr lang="en-US" sz="1800" kern="1200" dirty="0">
            <a:ln>
              <a:solidFill>
                <a:schemeClr val="bg1"/>
              </a:solidFill>
            </a:ln>
            <a:noFill/>
            <a:latin typeface="+mn-lt"/>
            <a:ea typeface="+mn-ea"/>
            <a:cs typeface="+mn-cs"/>
          </a:endParaRPr>
        </a:p>
      </dgm:t>
    </dgm:pt>
    <dgm:pt modelId="{0145A0FF-98CE-4269-9EFB-B5A3FB35B530}" type="parTrans" cxnId="{158B73AA-9416-4787-AEBB-423B70E8971A}">
      <dgm:prSet/>
      <dgm:spPr/>
      <dgm:t>
        <a:bodyPr/>
        <a:lstStyle/>
        <a:p>
          <a:endParaRPr lang="en-US"/>
        </a:p>
      </dgm:t>
    </dgm:pt>
    <dgm:pt modelId="{823B34A1-4E6A-4B4D-9E91-909CE78BFCCA}" type="sibTrans" cxnId="{158B73AA-9416-4787-AEBB-423B70E8971A}">
      <dgm:prSet/>
      <dgm:spPr/>
      <dgm:t>
        <a:bodyPr/>
        <a:lstStyle/>
        <a:p>
          <a:endParaRPr lang="en-US"/>
        </a:p>
      </dgm:t>
    </dgm:pt>
    <dgm:pt modelId="{B9D03C59-1C02-46C5-A4AD-A2F3706194CC}">
      <dgm:prSet phldrT="[טקסט]" custT="1"/>
      <dgm:spPr/>
      <dgm:t>
        <a:bodyPr/>
        <a:lstStyle/>
        <a:p>
          <a:r>
            <a:rPr lang="he-IL" sz="1800" kern="1200" dirty="0" smtClean="0">
              <a:ln>
                <a:solidFill>
                  <a:schemeClr val="bg1"/>
                </a:solidFill>
              </a:ln>
              <a:noFill/>
              <a:latin typeface="+mn-lt"/>
              <a:ea typeface="+mn-ea"/>
              <a:cs typeface="+mn-cs"/>
              <a:hlinkClick xmlns:r="http://schemas.openxmlformats.org/officeDocument/2006/relationships" r:id="rId8" action="ppaction://hlinksldjump"/>
            </a:rPr>
            <a:t>ראיון אישי</a:t>
          </a:r>
          <a:endParaRPr lang="en-US" sz="1800" kern="1200" dirty="0">
            <a:ln>
              <a:solidFill>
                <a:schemeClr val="bg1"/>
              </a:solidFill>
            </a:ln>
            <a:noFill/>
            <a:latin typeface="+mn-lt"/>
            <a:ea typeface="+mn-ea"/>
            <a:cs typeface="+mn-cs"/>
          </a:endParaRPr>
        </a:p>
      </dgm:t>
    </dgm:pt>
    <dgm:pt modelId="{DD1A738B-24D4-4189-BFE8-75A3116B6FA1}" type="parTrans" cxnId="{B8165578-AC5E-4950-A1AE-A48F526DC104}">
      <dgm:prSet/>
      <dgm:spPr/>
      <dgm:t>
        <a:bodyPr/>
        <a:lstStyle/>
        <a:p>
          <a:endParaRPr lang="en-US"/>
        </a:p>
      </dgm:t>
    </dgm:pt>
    <dgm:pt modelId="{5196E733-6A4D-4278-B33B-CC3F8BA0C602}" type="sibTrans" cxnId="{B8165578-AC5E-4950-A1AE-A48F526DC104}">
      <dgm:prSet/>
      <dgm:spPr/>
      <dgm:t>
        <a:bodyPr/>
        <a:lstStyle/>
        <a:p>
          <a:endParaRPr lang="en-US"/>
        </a:p>
      </dgm:t>
    </dgm:pt>
    <dgm:pt modelId="{D522DC1D-348E-4BF0-8EFE-B21F09162150}">
      <dgm:prSet phldrT="[טקסט]" custT="1"/>
      <dgm:spPr/>
      <dgm:t>
        <a:bodyPr/>
        <a:lstStyle/>
        <a:p>
          <a:r>
            <a:rPr lang="he-IL" sz="1400" kern="1200" dirty="0" smtClean="0">
              <a:ln>
                <a:solidFill>
                  <a:schemeClr val="bg1"/>
                </a:solidFill>
              </a:ln>
              <a:noFill/>
              <a:latin typeface="+mn-lt"/>
              <a:ea typeface="+mn-ea"/>
              <a:cs typeface="+mn-cs"/>
              <a:hlinkClick xmlns:r="http://schemas.openxmlformats.org/officeDocument/2006/relationships" r:id="rId9" action="ppaction://hlinksldjump"/>
            </a:rPr>
            <a:t>הכנת פעולה לתנועת נוער</a:t>
          </a:r>
          <a:endParaRPr lang="en-US" sz="1400" kern="1200" dirty="0">
            <a:ln>
              <a:solidFill>
                <a:schemeClr val="bg1"/>
              </a:solidFill>
            </a:ln>
            <a:noFill/>
            <a:latin typeface="+mn-lt"/>
            <a:ea typeface="+mn-ea"/>
            <a:cs typeface="+mn-cs"/>
          </a:endParaRPr>
        </a:p>
      </dgm:t>
      <dgm:extLst>
        <a:ext uri="{E40237B7-FDA0-4F09-8148-C483321AD2D9}">
          <dgm14:cNvPr xmlns:dgm14="http://schemas.microsoft.com/office/drawing/2010/diagram" id="0" name="">
            <a:hlinkClick xmlns:r="http://schemas.openxmlformats.org/officeDocument/2006/relationships" r:id="rId9" action="ppaction://hlinksldjump"/>
          </dgm14:cNvPr>
        </a:ext>
      </dgm:extLst>
    </dgm:pt>
    <dgm:pt modelId="{C4C111F7-0A1B-4E9B-AB03-45AC995F8DC1}" type="parTrans" cxnId="{DF2D2869-A0C2-4558-BCD4-0036921BF74A}">
      <dgm:prSet/>
      <dgm:spPr/>
      <dgm:t>
        <a:bodyPr/>
        <a:lstStyle/>
        <a:p>
          <a:endParaRPr lang="en-US"/>
        </a:p>
      </dgm:t>
    </dgm:pt>
    <dgm:pt modelId="{AFE2B7F6-29D3-4FD2-A8DE-C14078EBA8FF}" type="sibTrans" cxnId="{DF2D2869-A0C2-4558-BCD4-0036921BF74A}">
      <dgm:prSet/>
      <dgm:spPr/>
      <dgm:t>
        <a:bodyPr/>
        <a:lstStyle/>
        <a:p>
          <a:endParaRPr lang="en-US"/>
        </a:p>
      </dgm:t>
    </dgm:pt>
    <dgm:pt modelId="{3676B118-F53A-4C8E-9D3C-3283F5A0326A}" type="pres">
      <dgm:prSet presAssocID="{FD1D7148-319F-4690-B855-52DF4C307DB6}" presName="diagram" presStyleCnt="0">
        <dgm:presLayoutVars>
          <dgm:dir/>
          <dgm:resizeHandles val="exact"/>
        </dgm:presLayoutVars>
      </dgm:prSet>
      <dgm:spPr/>
      <dgm:t>
        <a:bodyPr/>
        <a:lstStyle/>
        <a:p>
          <a:endParaRPr lang="en-US"/>
        </a:p>
      </dgm:t>
    </dgm:pt>
    <dgm:pt modelId="{3AA690D1-2514-4C37-9FE2-6F4FD20D62A3}" type="pres">
      <dgm:prSet presAssocID="{0BB880D9-127B-43B7-B778-A1B3CB005636}" presName="node" presStyleLbl="node1" presStyleIdx="0" presStyleCnt="21" custScaleY="137616" custLinFactX="65242" custLinFactY="100000" custLinFactNeighborX="100000" custLinFactNeighborY="126446">
        <dgm:presLayoutVars>
          <dgm:bulletEnabled val="1"/>
        </dgm:presLayoutVars>
      </dgm:prSet>
      <dgm:spPr>
        <a:prstGeom prst="hexagon">
          <a:avLst/>
        </a:prstGeom>
      </dgm:spPr>
      <dgm:t>
        <a:bodyPr/>
        <a:lstStyle/>
        <a:p>
          <a:endParaRPr lang="en-US"/>
        </a:p>
      </dgm:t>
    </dgm:pt>
    <dgm:pt modelId="{01F3F257-08B7-41EF-A14A-6B3E3419E4E2}" type="pres">
      <dgm:prSet presAssocID="{38BA20AB-D9FD-4F4A-8D58-C43EDE7845D8}" presName="sibTrans" presStyleCnt="0"/>
      <dgm:spPr/>
      <dgm:t>
        <a:bodyPr/>
        <a:lstStyle/>
        <a:p>
          <a:endParaRPr lang="en-US"/>
        </a:p>
      </dgm:t>
    </dgm:pt>
    <dgm:pt modelId="{486DEF61-DFD4-49C2-8761-CC9034B36E72}" type="pres">
      <dgm:prSet presAssocID="{5ED99BC4-0762-47C0-B221-347BEB346A32}" presName="node" presStyleLbl="node1" presStyleIdx="1" presStyleCnt="21" custScaleY="137616" custLinFactNeighborX="52393" custLinFactNeighborY="83241">
        <dgm:presLayoutVars>
          <dgm:bulletEnabled val="1"/>
        </dgm:presLayoutVars>
      </dgm:prSet>
      <dgm:spPr>
        <a:prstGeom prst="hexagon">
          <a:avLst/>
        </a:prstGeom>
      </dgm:spPr>
      <dgm:t>
        <a:bodyPr/>
        <a:lstStyle/>
        <a:p>
          <a:endParaRPr lang="en-US"/>
        </a:p>
      </dgm:t>
    </dgm:pt>
    <dgm:pt modelId="{7E6C391E-2497-4F5F-89E9-4DC3031853BD}" type="pres">
      <dgm:prSet presAssocID="{4AE7BDE0-7A82-4C61-B2FB-34855D22C00F}" presName="sibTrans" presStyleCnt="0"/>
      <dgm:spPr/>
      <dgm:t>
        <a:bodyPr/>
        <a:lstStyle/>
        <a:p>
          <a:endParaRPr lang="en-US"/>
        </a:p>
      </dgm:t>
    </dgm:pt>
    <dgm:pt modelId="{BB91CDE4-6ABA-4026-BD9C-C91D5575511E}" type="pres">
      <dgm:prSet presAssocID="{33007C2C-18E6-47D4-8D9A-7B57AF17FA02}" presName="node" presStyleLbl="node1" presStyleIdx="2" presStyleCnt="21" custScaleY="137616" custLinFactX="145909" custLinFactY="100000" custLinFactNeighborX="200000" custLinFactNeighborY="184027">
        <dgm:presLayoutVars>
          <dgm:bulletEnabled val="1"/>
        </dgm:presLayoutVars>
      </dgm:prSet>
      <dgm:spPr>
        <a:prstGeom prst="hexagon">
          <a:avLst/>
        </a:prstGeom>
      </dgm:spPr>
      <dgm:t>
        <a:bodyPr/>
        <a:lstStyle/>
        <a:p>
          <a:endParaRPr lang="en-US"/>
        </a:p>
      </dgm:t>
    </dgm:pt>
    <dgm:pt modelId="{9738170B-8F92-4003-BD21-6D7917A6856E}" type="pres">
      <dgm:prSet presAssocID="{4457B9B6-9A6A-432A-B493-5B0689E1478C}" presName="sibTrans" presStyleCnt="0"/>
      <dgm:spPr/>
      <dgm:t>
        <a:bodyPr/>
        <a:lstStyle/>
        <a:p>
          <a:endParaRPr lang="en-US"/>
        </a:p>
      </dgm:t>
    </dgm:pt>
    <dgm:pt modelId="{5EF8A0C5-8568-444F-A26D-F9490A6C6401}" type="pres">
      <dgm:prSet presAssocID="{BCF6029D-1F20-42E1-8EC5-1664AF72656F}" presName="node" presStyleLbl="node1" presStyleIdx="3" presStyleCnt="21" custScaleY="137616" custLinFactX="-100000" custLinFactNeighborX="-149455" custLinFactNeighborY="17670">
        <dgm:presLayoutVars>
          <dgm:bulletEnabled val="1"/>
        </dgm:presLayoutVars>
      </dgm:prSet>
      <dgm:spPr>
        <a:prstGeom prst="hexagon">
          <a:avLst/>
        </a:prstGeom>
      </dgm:spPr>
      <dgm:t>
        <a:bodyPr/>
        <a:lstStyle/>
        <a:p>
          <a:endParaRPr lang="en-US"/>
        </a:p>
      </dgm:t>
    </dgm:pt>
    <dgm:pt modelId="{2766A93A-8DEF-48BE-BD0C-047E951CE2A8}" type="pres">
      <dgm:prSet presAssocID="{626EAA3E-58C2-4F7E-8B19-34F252DBF103}" presName="sibTrans" presStyleCnt="0"/>
      <dgm:spPr/>
      <dgm:t>
        <a:bodyPr/>
        <a:lstStyle/>
        <a:p>
          <a:endParaRPr lang="en-US"/>
        </a:p>
      </dgm:t>
    </dgm:pt>
    <dgm:pt modelId="{54E6EC1B-B46E-41F8-B001-9AB7BB68121D}" type="pres">
      <dgm:prSet presAssocID="{2FBF2937-0E02-440F-B3ED-A1E2A9BED27A}" presName="node" presStyleLbl="node1" presStyleIdx="4" presStyleCnt="21" custScaleY="137616" custLinFactY="100000" custLinFactNeighborX="46046" custLinFactNeighborY="114036">
        <dgm:presLayoutVars>
          <dgm:bulletEnabled val="1"/>
        </dgm:presLayoutVars>
      </dgm:prSet>
      <dgm:spPr>
        <a:prstGeom prst="hexagon">
          <a:avLst/>
        </a:prstGeom>
      </dgm:spPr>
      <dgm:t>
        <a:bodyPr/>
        <a:lstStyle/>
        <a:p>
          <a:endParaRPr lang="en-US"/>
        </a:p>
      </dgm:t>
    </dgm:pt>
    <dgm:pt modelId="{CF6CC2E9-31FF-4EFE-B387-EE4FC53601C6}" type="pres">
      <dgm:prSet presAssocID="{545E990B-CF59-4868-888F-689DD58498B6}" presName="sibTrans" presStyleCnt="0"/>
      <dgm:spPr/>
      <dgm:t>
        <a:bodyPr/>
        <a:lstStyle/>
        <a:p>
          <a:endParaRPr lang="en-US"/>
        </a:p>
      </dgm:t>
    </dgm:pt>
    <dgm:pt modelId="{9EF8583E-3361-4B7B-80BA-9E1D4D475DAB}" type="pres">
      <dgm:prSet presAssocID="{604AE751-DCB2-4BD6-BE3A-C8A4D2D43E73}" presName="node" presStyleLbl="node1" presStyleIdx="5" presStyleCnt="21" custScaleY="137616" custLinFactNeighborX="15909" custLinFactNeighborY="2801">
        <dgm:presLayoutVars>
          <dgm:bulletEnabled val="1"/>
        </dgm:presLayoutVars>
      </dgm:prSet>
      <dgm:spPr>
        <a:prstGeom prst="hexagon">
          <a:avLst/>
        </a:prstGeom>
      </dgm:spPr>
      <dgm:t>
        <a:bodyPr/>
        <a:lstStyle/>
        <a:p>
          <a:endParaRPr lang="en-US"/>
        </a:p>
      </dgm:t>
    </dgm:pt>
    <dgm:pt modelId="{E9D9FEF2-036C-494C-A29C-D37AB0CEE4E3}" type="pres">
      <dgm:prSet presAssocID="{8FD2770B-6926-4B01-9646-74CBD5896CCC}" presName="sibTrans" presStyleCnt="0"/>
      <dgm:spPr/>
      <dgm:t>
        <a:bodyPr/>
        <a:lstStyle/>
        <a:p>
          <a:endParaRPr lang="en-US"/>
        </a:p>
      </dgm:t>
    </dgm:pt>
    <dgm:pt modelId="{12FC2A72-1DDF-46E2-AB28-5A87124E68C6}" type="pres">
      <dgm:prSet presAssocID="{CD32F7BE-D57C-4696-9F29-65FA17551FBB}" presName="node" presStyleLbl="node1" presStyleIdx="6" presStyleCnt="21" custScaleY="137616" custLinFactNeighborX="-11837" custLinFactNeighborY="70174">
        <dgm:presLayoutVars>
          <dgm:bulletEnabled val="1"/>
        </dgm:presLayoutVars>
      </dgm:prSet>
      <dgm:spPr>
        <a:prstGeom prst="hexagon">
          <a:avLst/>
        </a:prstGeom>
      </dgm:spPr>
      <dgm:t>
        <a:bodyPr/>
        <a:lstStyle/>
        <a:p>
          <a:endParaRPr lang="en-US"/>
        </a:p>
      </dgm:t>
    </dgm:pt>
    <dgm:pt modelId="{9FA6AFBC-F972-449C-A022-6B0879BFB319}" type="pres">
      <dgm:prSet presAssocID="{8D9EDBA6-7A0F-48F2-98CC-3E89D805D768}" presName="sibTrans" presStyleCnt="0"/>
      <dgm:spPr/>
      <dgm:t>
        <a:bodyPr/>
        <a:lstStyle/>
        <a:p>
          <a:endParaRPr lang="en-US"/>
        </a:p>
      </dgm:t>
    </dgm:pt>
    <dgm:pt modelId="{DFB3AAC8-E8B3-4A1C-9E32-7491316DF044}" type="pres">
      <dgm:prSet presAssocID="{44CC331A-08AC-4F83-8EF2-BD6DDAEDCBFF}" presName="node" presStyleLbl="node1" presStyleIdx="7" presStyleCnt="21" custScaleY="137616" custLinFactX="100000" custLinFactNeighborX="143665" custLinFactNeighborY="-2562">
        <dgm:presLayoutVars>
          <dgm:bulletEnabled val="1"/>
        </dgm:presLayoutVars>
      </dgm:prSet>
      <dgm:spPr>
        <a:prstGeom prst="hexagon">
          <a:avLst/>
        </a:prstGeom>
      </dgm:spPr>
      <dgm:t>
        <a:bodyPr/>
        <a:lstStyle/>
        <a:p>
          <a:endParaRPr lang="en-US"/>
        </a:p>
      </dgm:t>
    </dgm:pt>
    <dgm:pt modelId="{22AD9359-D088-4D45-A8FB-FD251419A53D}" type="pres">
      <dgm:prSet presAssocID="{00DDB9E5-8F6D-46D5-9EF7-7CC1E9AFF27B}" presName="sibTrans" presStyleCnt="0"/>
      <dgm:spPr/>
      <dgm:t>
        <a:bodyPr/>
        <a:lstStyle/>
        <a:p>
          <a:endParaRPr lang="en-US"/>
        </a:p>
      </dgm:t>
    </dgm:pt>
    <dgm:pt modelId="{77F4C1DA-5C6A-43C2-A54A-FD70B968BB7B}" type="pres">
      <dgm:prSet presAssocID="{E0E26B8A-F867-44C9-8206-4BC34A1F5F00}" presName="node" presStyleLbl="node1" presStyleIdx="8" presStyleCnt="21" custScaleY="137616" custLinFactNeighborX="-29347" custLinFactNeighborY="3000">
        <dgm:presLayoutVars>
          <dgm:bulletEnabled val="1"/>
        </dgm:presLayoutVars>
      </dgm:prSet>
      <dgm:spPr>
        <a:prstGeom prst="hexagon">
          <a:avLst/>
        </a:prstGeom>
      </dgm:spPr>
      <dgm:t>
        <a:bodyPr/>
        <a:lstStyle/>
        <a:p>
          <a:endParaRPr lang="en-US"/>
        </a:p>
      </dgm:t>
    </dgm:pt>
    <dgm:pt modelId="{FA2212B3-4BBC-401D-941D-88244D1402D2}" type="pres">
      <dgm:prSet presAssocID="{51135FB0-C6B8-4587-91BB-38990684789F}" presName="sibTrans" presStyleCnt="0"/>
      <dgm:spPr/>
      <dgm:t>
        <a:bodyPr/>
        <a:lstStyle/>
        <a:p>
          <a:endParaRPr lang="en-US"/>
        </a:p>
      </dgm:t>
    </dgm:pt>
    <dgm:pt modelId="{CF75C2BD-D73E-48E8-8602-75DD67E9F069}" type="pres">
      <dgm:prSet presAssocID="{F152EB6A-B41B-4759-815D-05336B9F0E34}" presName="node" presStyleLbl="node1" presStyleIdx="9" presStyleCnt="21" custScaleY="137616" custLinFactY="38026" custLinFactNeighborX="26122" custLinFactNeighborY="100000">
        <dgm:presLayoutVars>
          <dgm:bulletEnabled val="1"/>
        </dgm:presLayoutVars>
      </dgm:prSet>
      <dgm:spPr>
        <a:prstGeom prst="hexagon">
          <a:avLst/>
        </a:prstGeom>
      </dgm:spPr>
      <dgm:t>
        <a:bodyPr/>
        <a:lstStyle/>
        <a:p>
          <a:endParaRPr lang="en-US"/>
        </a:p>
      </dgm:t>
    </dgm:pt>
    <dgm:pt modelId="{FCF17451-B4D7-4064-86B0-B1333441203C}" type="pres">
      <dgm:prSet presAssocID="{509D36E8-38CF-41B8-8ABC-0EDF6C7E009F}" presName="sibTrans" presStyleCnt="0"/>
      <dgm:spPr/>
      <dgm:t>
        <a:bodyPr/>
        <a:lstStyle/>
        <a:p>
          <a:endParaRPr lang="en-US"/>
        </a:p>
      </dgm:t>
    </dgm:pt>
    <dgm:pt modelId="{CA6D3DFD-767A-45EE-A2E8-684708DDB202}" type="pres">
      <dgm:prSet presAssocID="{03EBFC21-7AF6-4AE2-8412-A2789BF39C66}" presName="node" presStyleLbl="node1" presStyleIdx="10" presStyleCnt="21" custScaleY="137616" custLinFactNeighborX="-2803" custLinFactNeighborY="-73209">
        <dgm:presLayoutVars>
          <dgm:bulletEnabled val="1"/>
        </dgm:presLayoutVars>
      </dgm:prSet>
      <dgm:spPr>
        <a:prstGeom prst="hexagon">
          <a:avLst/>
        </a:prstGeom>
      </dgm:spPr>
      <dgm:t>
        <a:bodyPr/>
        <a:lstStyle/>
        <a:p>
          <a:endParaRPr lang="en-US"/>
        </a:p>
      </dgm:t>
    </dgm:pt>
    <dgm:pt modelId="{CF4AADC0-0251-494E-A178-310704BB976C}" type="pres">
      <dgm:prSet presAssocID="{DDCAD77C-B46E-4B34-B934-69D60D694DA1}" presName="sibTrans" presStyleCnt="0"/>
      <dgm:spPr/>
      <dgm:t>
        <a:bodyPr/>
        <a:lstStyle/>
        <a:p>
          <a:endParaRPr lang="en-US"/>
        </a:p>
      </dgm:t>
    </dgm:pt>
    <dgm:pt modelId="{A0924766-B1CD-4ACC-989D-76BB47996B4A}" type="pres">
      <dgm:prSet presAssocID="{9F2B7FBC-3BCD-4E5F-AC0F-C6635A4F6343}" presName="node" presStyleLbl="node1" presStyleIdx="11" presStyleCnt="21" custScaleY="137616" custLinFactX="-99177" custLinFactY="-43005" custLinFactNeighborX="-100000" custLinFactNeighborY="-100000">
        <dgm:presLayoutVars>
          <dgm:bulletEnabled val="1"/>
        </dgm:presLayoutVars>
      </dgm:prSet>
      <dgm:spPr>
        <a:prstGeom prst="hexagon">
          <a:avLst/>
        </a:prstGeom>
      </dgm:spPr>
      <dgm:t>
        <a:bodyPr/>
        <a:lstStyle/>
        <a:p>
          <a:endParaRPr lang="en-US"/>
        </a:p>
      </dgm:t>
    </dgm:pt>
    <dgm:pt modelId="{A491707F-532D-48A1-A435-9D18EC660A76}" type="pres">
      <dgm:prSet presAssocID="{F3AC67B4-464C-4A04-8916-8E86E662E719}" presName="sibTrans" presStyleCnt="0"/>
      <dgm:spPr/>
      <dgm:t>
        <a:bodyPr/>
        <a:lstStyle/>
        <a:p>
          <a:endParaRPr lang="en-US"/>
        </a:p>
      </dgm:t>
    </dgm:pt>
    <dgm:pt modelId="{A11630B5-5AAF-4523-8A83-1A31AE993037}" type="pres">
      <dgm:prSet presAssocID="{D4AC7A00-A57F-4607-9D25-A0211132311F}" presName="node" presStyleLbl="node1" presStyleIdx="12" presStyleCnt="21" custScaleY="137616" custLinFactNeighborX="-64730" custLinFactNeighborY="-81172">
        <dgm:presLayoutVars>
          <dgm:bulletEnabled val="1"/>
        </dgm:presLayoutVars>
      </dgm:prSet>
      <dgm:spPr>
        <a:prstGeom prst="hexagon">
          <a:avLst/>
        </a:prstGeom>
      </dgm:spPr>
      <dgm:t>
        <a:bodyPr/>
        <a:lstStyle/>
        <a:p>
          <a:endParaRPr lang="en-US"/>
        </a:p>
      </dgm:t>
    </dgm:pt>
    <dgm:pt modelId="{96033FFD-5940-41D2-B236-9FD3CE3D6060}" type="pres">
      <dgm:prSet presAssocID="{0F694E6B-13CE-4A58-BED9-BC3764E217F7}" presName="sibTrans" presStyleCnt="0"/>
      <dgm:spPr/>
      <dgm:t>
        <a:bodyPr/>
        <a:lstStyle/>
        <a:p>
          <a:endParaRPr lang="en-US"/>
        </a:p>
      </dgm:t>
    </dgm:pt>
    <dgm:pt modelId="{2C4BF05C-81B1-4841-864C-FC901D4F570D}" type="pres">
      <dgm:prSet presAssocID="{18CB005A-C9D2-4FEE-AA1D-31FA9F2D4FB6}" presName="node" presStyleLbl="node1" presStyleIdx="13" presStyleCnt="21" custScaleY="137616" custLinFactNeighborX="-91686" custLinFactNeighborY="-13564">
        <dgm:presLayoutVars>
          <dgm:bulletEnabled val="1"/>
        </dgm:presLayoutVars>
      </dgm:prSet>
      <dgm:spPr>
        <a:prstGeom prst="hexagon">
          <a:avLst/>
        </a:prstGeom>
      </dgm:spPr>
      <dgm:t>
        <a:bodyPr/>
        <a:lstStyle/>
        <a:p>
          <a:endParaRPr lang="en-US"/>
        </a:p>
      </dgm:t>
    </dgm:pt>
    <dgm:pt modelId="{6389525F-13C1-4969-928F-A2FA2272CBA7}" type="pres">
      <dgm:prSet presAssocID="{6FD41B89-874C-4E4E-AE4F-4973C7841A36}" presName="sibTrans" presStyleCnt="0"/>
      <dgm:spPr/>
      <dgm:t>
        <a:bodyPr/>
        <a:lstStyle/>
        <a:p>
          <a:endParaRPr lang="en-US"/>
        </a:p>
      </dgm:t>
    </dgm:pt>
    <dgm:pt modelId="{9F2B6909-C7B0-49B2-9F4D-71190CB56E3C}" type="pres">
      <dgm:prSet presAssocID="{33EE5B19-2D6A-48F0-90B5-204E5CA23C4E}" presName="node" presStyleLbl="node1" presStyleIdx="14" presStyleCnt="21" custScaleY="137616" custLinFactNeighborX="84705" custLinFactNeighborY="-9603">
        <dgm:presLayoutVars>
          <dgm:bulletEnabled val="1"/>
        </dgm:presLayoutVars>
      </dgm:prSet>
      <dgm:spPr>
        <a:prstGeom prst="hexagon">
          <a:avLst/>
        </a:prstGeom>
      </dgm:spPr>
      <dgm:t>
        <a:bodyPr/>
        <a:lstStyle/>
        <a:p>
          <a:endParaRPr lang="en-US"/>
        </a:p>
      </dgm:t>
    </dgm:pt>
    <dgm:pt modelId="{DCFD0F64-B1F6-49AE-BD10-FC550ADEE608}" type="pres">
      <dgm:prSet presAssocID="{EA8F610D-71AF-4F65-9B22-59537B8105BC}" presName="sibTrans" presStyleCnt="0"/>
      <dgm:spPr/>
      <dgm:t>
        <a:bodyPr/>
        <a:lstStyle/>
        <a:p>
          <a:endParaRPr lang="en-US"/>
        </a:p>
      </dgm:t>
    </dgm:pt>
    <dgm:pt modelId="{32B8B894-9034-4D5D-AF84-F9E34F839D52}" type="pres">
      <dgm:prSet presAssocID="{BC508D35-3ADA-410E-842D-9E9714014F99}" presName="node" presStyleLbl="node1" presStyleIdx="15" presStyleCnt="21" custScaleY="137616" custLinFactX="100000" custLinFactY="-101367" custLinFactNeighborX="195788" custLinFactNeighborY="-200000">
        <dgm:presLayoutVars>
          <dgm:bulletEnabled val="1"/>
        </dgm:presLayoutVars>
      </dgm:prSet>
      <dgm:spPr>
        <a:prstGeom prst="hexagon">
          <a:avLst/>
        </a:prstGeom>
      </dgm:spPr>
      <dgm:t>
        <a:bodyPr/>
        <a:lstStyle/>
        <a:p>
          <a:endParaRPr lang="en-US"/>
        </a:p>
      </dgm:t>
    </dgm:pt>
    <dgm:pt modelId="{1772C2CC-2135-49EA-B405-87AB970AADED}" type="pres">
      <dgm:prSet presAssocID="{235E66CD-55EE-413F-A958-494445C50713}" presName="sibTrans" presStyleCnt="0"/>
      <dgm:spPr/>
      <dgm:t>
        <a:bodyPr/>
        <a:lstStyle/>
        <a:p>
          <a:endParaRPr lang="en-US"/>
        </a:p>
      </dgm:t>
    </dgm:pt>
    <dgm:pt modelId="{1D60316F-C6B5-4F02-8A23-FA01417506BA}" type="pres">
      <dgm:prSet presAssocID="{889FDC8F-E944-424F-81E5-C22F0DBEF3C8}" presName="node" presStyleLbl="node1" presStyleIdx="16" presStyleCnt="21" custScaleY="137616" custLinFactX="5305" custLinFactNeighborX="100000" custLinFactNeighborY="-88116">
        <dgm:presLayoutVars>
          <dgm:bulletEnabled val="1"/>
        </dgm:presLayoutVars>
      </dgm:prSet>
      <dgm:spPr>
        <a:prstGeom prst="hexagon">
          <a:avLst/>
        </a:prstGeom>
      </dgm:spPr>
      <dgm:t>
        <a:bodyPr/>
        <a:lstStyle/>
        <a:p>
          <a:endParaRPr lang="en-US"/>
        </a:p>
      </dgm:t>
    </dgm:pt>
    <dgm:pt modelId="{F883DC23-F4F8-4BB2-8324-5EA592CF57AF}" type="pres">
      <dgm:prSet presAssocID="{17F9C6B6-1B29-49EF-86F4-09858545AE69}" presName="sibTrans" presStyleCnt="0"/>
      <dgm:spPr/>
      <dgm:t>
        <a:bodyPr/>
        <a:lstStyle/>
        <a:p>
          <a:endParaRPr lang="en-US"/>
        </a:p>
      </dgm:t>
    </dgm:pt>
    <dgm:pt modelId="{3F0DD826-FEA6-4FF7-8BBC-C4D52789C47C}" type="pres">
      <dgm:prSet presAssocID="{FE1260CE-60B8-476F-88C6-6CECFFE80743}" presName="node" presStyleLbl="node1" presStyleIdx="17" presStyleCnt="21" custScaleY="137616" custLinFactY="-60269" custLinFactNeighborX="77406" custLinFactNeighborY="-100000">
        <dgm:presLayoutVars>
          <dgm:bulletEnabled val="1"/>
        </dgm:presLayoutVars>
      </dgm:prSet>
      <dgm:spPr>
        <a:prstGeom prst="hexagon">
          <a:avLst/>
        </a:prstGeom>
      </dgm:spPr>
      <dgm:t>
        <a:bodyPr/>
        <a:lstStyle/>
        <a:p>
          <a:endParaRPr lang="en-US"/>
        </a:p>
      </dgm:t>
    </dgm:pt>
    <dgm:pt modelId="{567588A5-0C60-48E4-9E0E-7B943835DF59}" type="pres">
      <dgm:prSet presAssocID="{A8F1690A-6C0B-4191-BAE1-F9A79E2B4981}" presName="sibTrans" presStyleCnt="0"/>
      <dgm:spPr/>
      <dgm:t>
        <a:bodyPr/>
        <a:lstStyle/>
        <a:p>
          <a:endParaRPr lang="en-US"/>
        </a:p>
      </dgm:t>
    </dgm:pt>
    <dgm:pt modelId="{097721F2-22FD-4B89-A406-B84859ED2B69}" type="pres">
      <dgm:prSet presAssocID="{3C89F2ED-6B25-479F-A00A-466D84010DDE}" presName="node" presStyleLbl="node1" presStyleIdx="18" presStyleCnt="21" custScaleY="137616" custLinFactNeighborX="-34190" custLinFactNeighborY="-20774">
        <dgm:presLayoutVars>
          <dgm:bulletEnabled val="1"/>
        </dgm:presLayoutVars>
      </dgm:prSet>
      <dgm:spPr>
        <a:prstGeom prst="hexagon">
          <a:avLst/>
        </a:prstGeom>
      </dgm:spPr>
      <dgm:t>
        <a:bodyPr/>
        <a:lstStyle/>
        <a:p>
          <a:endParaRPr lang="en-US"/>
        </a:p>
      </dgm:t>
    </dgm:pt>
    <dgm:pt modelId="{AA2C3754-7B41-4335-A2A0-C482756F30B3}" type="pres">
      <dgm:prSet presAssocID="{823B34A1-4E6A-4B4D-9E91-909CE78BFCCA}" presName="sibTrans" presStyleCnt="0"/>
      <dgm:spPr/>
      <dgm:t>
        <a:bodyPr/>
        <a:lstStyle/>
        <a:p>
          <a:endParaRPr lang="en-US"/>
        </a:p>
      </dgm:t>
    </dgm:pt>
    <dgm:pt modelId="{84D2BB20-D7B4-4F95-9038-F298B40E654A}" type="pres">
      <dgm:prSet presAssocID="{B9D03C59-1C02-46C5-A4AD-A2F3706194CC}" presName="node" presStyleLbl="node1" presStyleIdx="19" presStyleCnt="21" custScaleY="137616" custLinFactNeighborX="95507" custLinFactNeighborY="-96134">
        <dgm:presLayoutVars>
          <dgm:bulletEnabled val="1"/>
        </dgm:presLayoutVars>
      </dgm:prSet>
      <dgm:spPr>
        <a:prstGeom prst="hexagon">
          <a:avLst/>
        </a:prstGeom>
      </dgm:spPr>
      <dgm:t>
        <a:bodyPr/>
        <a:lstStyle/>
        <a:p>
          <a:endParaRPr lang="en-US"/>
        </a:p>
      </dgm:t>
    </dgm:pt>
    <dgm:pt modelId="{7C0050D0-B033-42F2-8623-023E3E1004B5}" type="pres">
      <dgm:prSet presAssocID="{5196E733-6A4D-4278-B33B-CC3F8BA0C602}" presName="sibTrans" presStyleCnt="0"/>
      <dgm:spPr/>
      <dgm:t>
        <a:bodyPr/>
        <a:lstStyle/>
        <a:p>
          <a:endParaRPr lang="en-US"/>
        </a:p>
      </dgm:t>
    </dgm:pt>
    <dgm:pt modelId="{42D9DF98-EB09-4F81-B54A-B300748987E8}" type="pres">
      <dgm:prSet presAssocID="{D522DC1D-348E-4BF0-8EFE-B21F09162150}" presName="node" presStyleLbl="node1" presStyleIdx="20" presStyleCnt="21" custScaleY="137616" custLinFactX="-300000" custLinFactY="-100000" custLinFactNeighborX="-360733" custLinFactNeighborY="-117991">
        <dgm:presLayoutVars>
          <dgm:bulletEnabled val="1"/>
        </dgm:presLayoutVars>
      </dgm:prSet>
      <dgm:spPr>
        <a:prstGeom prst="hexagon">
          <a:avLst/>
        </a:prstGeom>
      </dgm:spPr>
      <dgm:t>
        <a:bodyPr/>
        <a:lstStyle/>
        <a:p>
          <a:endParaRPr lang="en-US"/>
        </a:p>
      </dgm:t>
    </dgm:pt>
  </dgm:ptLst>
  <dgm:cxnLst>
    <dgm:cxn modelId="{A4A7843F-AC40-4B8C-AB84-0A4112BEDD7F}" srcId="{FD1D7148-319F-4690-B855-52DF4C307DB6}" destId="{FE1260CE-60B8-476F-88C6-6CECFFE80743}" srcOrd="17" destOrd="0" parTransId="{EFD83340-A94C-4586-BF05-1CD912FAD7F4}" sibTransId="{A8F1690A-6C0B-4191-BAE1-F9A79E2B4981}"/>
    <dgm:cxn modelId="{9D5D4C98-96B4-45D7-9527-CD492E639731}" type="presOf" srcId="{CD32F7BE-D57C-4696-9F29-65FA17551FBB}" destId="{12FC2A72-1DDF-46E2-AB28-5A87124E68C6}" srcOrd="0" destOrd="0" presId="urn:microsoft.com/office/officeart/2005/8/layout/default"/>
    <dgm:cxn modelId="{C6B6BE3C-BDED-448D-A383-04795E4F0D46}" srcId="{FD1D7148-319F-4690-B855-52DF4C307DB6}" destId="{18CB005A-C9D2-4FEE-AA1D-31FA9F2D4FB6}" srcOrd="13" destOrd="0" parTransId="{2637ADA1-F432-4A0A-BA3F-3E0BD5533ED2}" sibTransId="{6FD41B89-874C-4E4E-AE4F-4973C7841A36}"/>
    <dgm:cxn modelId="{845478C2-2093-4316-BCD9-8178EAFD3A65}" type="presOf" srcId="{33007C2C-18E6-47D4-8D9A-7B57AF17FA02}" destId="{BB91CDE4-6ABA-4026-BD9C-C91D5575511E}" srcOrd="0" destOrd="0" presId="urn:microsoft.com/office/officeart/2005/8/layout/default"/>
    <dgm:cxn modelId="{890FE324-AF14-423F-8706-E35D38752ADD}" type="presOf" srcId="{2FBF2937-0E02-440F-B3ED-A1E2A9BED27A}" destId="{54E6EC1B-B46E-41F8-B001-9AB7BB68121D}" srcOrd="0" destOrd="0" presId="urn:microsoft.com/office/officeart/2005/8/layout/default"/>
    <dgm:cxn modelId="{7B8FC7CF-CD75-40B8-87DE-B1FB9C8F11E7}" type="presOf" srcId="{FD1D7148-319F-4690-B855-52DF4C307DB6}" destId="{3676B118-F53A-4C8E-9D3C-3283F5A0326A}" srcOrd="0" destOrd="0" presId="urn:microsoft.com/office/officeart/2005/8/layout/default"/>
    <dgm:cxn modelId="{F17BEB01-BCF9-4E04-8A8A-86F47894714B}" type="presOf" srcId="{18CB005A-C9D2-4FEE-AA1D-31FA9F2D4FB6}" destId="{2C4BF05C-81B1-4841-864C-FC901D4F570D}" srcOrd="0" destOrd="0" presId="urn:microsoft.com/office/officeart/2005/8/layout/default"/>
    <dgm:cxn modelId="{F3D2925E-7DA0-439B-9BE1-A327FEB0B81A}" type="presOf" srcId="{B9D03C59-1C02-46C5-A4AD-A2F3706194CC}" destId="{84D2BB20-D7B4-4F95-9038-F298B40E654A}" srcOrd="0" destOrd="0" presId="urn:microsoft.com/office/officeart/2005/8/layout/default"/>
    <dgm:cxn modelId="{1F77881F-C467-4A4A-B255-C17FE3A445C2}" srcId="{FD1D7148-319F-4690-B855-52DF4C307DB6}" destId="{604AE751-DCB2-4BD6-BE3A-C8A4D2D43E73}" srcOrd="5" destOrd="0" parTransId="{75B17BE1-C1F3-499C-B245-964F7D1DED7C}" sibTransId="{8FD2770B-6926-4B01-9646-74CBD5896CCC}"/>
    <dgm:cxn modelId="{DF2D2869-A0C2-4558-BCD4-0036921BF74A}" srcId="{FD1D7148-319F-4690-B855-52DF4C307DB6}" destId="{D522DC1D-348E-4BF0-8EFE-B21F09162150}" srcOrd="20" destOrd="0" parTransId="{C4C111F7-0A1B-4E9B-AB03-45AC995F8DC1}" sibTransId="{AFE2B7F6-29D3-4FD2-A8DE-C14078EBA8FF}"/>
    <dgm:cxn modelId="{A397ADD1-65D0-4F62-890A-6070F2A1903E}" srcId="{FD1D7148-319F-4690-B855-52DF4C307DB6}" destId="{889FDC8F-E944-424F-81E5-C22F0DBEF3C8}" srcOrd="16" destOrd="0" parTransId="{2BEF74FD-4499-4E22-989D-4CB9D435407E}" sibTransId="{17F9C6B6-1B29-49EF-86F4-09858545AE69}"/>
    <dgm:cxn modelId="{01B8E03C-12F5-484A-B12F-39D476E42667}" type="presOf" srcId="{E0E26B8A-F867-44C9-8206-4BC34A1F5F00}" destId="{77F4C1DA-5C6A-43C2-A54A-FD70B968BB7B}" srcOrd="0" destOrd="0" presId="urn:microsoft.com/office/officeart/2005/8/layout/default"/>
    <dgm:cxn modelId="{30053BD6-57A5-4B46-8535-28679C60BF02}" type="presOf" srcId="{BC508D35-3ADA-410E-842D-9E9714014F99}" destId="{32B8B894-9034-4D5D-AF84-F9E34F839D52}" srcOrd="0" destOrd="0" presId="urn:microsoft.com/office/officeart/2005/8/layout/default"/>
    <dgm:cxn modelId="{FB6600A6-EEC2-40BE-9389-01A6376285F3}" srcId="{FD1D7148-319F-4690-B855-52DF4C307DB6}" destId="{03EBFC21-7AF6-4AE2-8412-A2789BF39C66}" srcOrd="10" destOrd="0" parTransId="{DC196B3A-EC0C-4AEC-AEA5-23C1CAFA2C50}" sibTransId="{DDCAD77C-B46E-4B34-B934-69D60D694DA1}"/>
    <dgm:cxn modelId="{6BF23E9D-E855-4B5B-833E-5F03D7ABE4C0}" srcId="{FD1D7148-319F-4690-B855-52DF4C307DB6}" destId="{BCF6029D-1F20-42E1-8EC5-1664AF72656F}" srcOrd="3" destOrd="0" parTransId="{70E9DEC0-ACB8-4D7C-B963-126A466C7C6D}" sibTransId="{626EAA3E-58C2-4F7E-8B19-34F252DBF103}"/>
    <dgm:cxn modelId="{25F9E376-413A-4DDF-AFF1-4FCE963460E7}" srcId="{FD1D7148-319F-4690-B855-52DF4C307DB6}" destId="{5ED99BC4-0762-47C0-B221-347BEB346A32}" srcOrd="1" destOrd="0" parTransId="{2DCD48BF-E82F-43B7-9653-83815F56CB03}" sibTransId="{4AE7BDE0-7A82-4C61-B2FB-34855D22C00F}"/>
    <dgm:cxn modelId="{3C95164F-7FBF-4BA5-A7A5-BF8A5060DFA7}" type="presOf" srcId="{44CC331A-08AC-4F83-8EF2-BD6DDAEDCBFF}" destId="{DFB3AAC8-E8B3-4A1C-9E32-7491316DF044}" srcOrd="0" destOrd="0" presId="urn:microsoft.com/office/officeart/2005/8/layout/default"/>
    <dgm:cxn modelId="{60FEC731-8940-45D8-9873-89E543BB5FB4}" type="presOf" srcId="{D4AC7A00-A57F-4607-9D25-A0211132311F}" destId="{A11630B5-5AAF-4523-8A83-1A31AE993037}" srcOrd="0" destOrd="0" presId="urn:microsoft.com/office/officeart/2005/8/layout/default"/>
    <dgm:cxn modelId="{382BEEED-0D39-4351-82B8-A3B77A8C97BA}" srcId="{FD1D7148-319F-4690-B855-52DF4C307DB6}" destId="{0BB880D9-127B-43B7-B778-A1B3CB005636}" srcOrd="0" destOrd="0" parTransId="{5515AF20-7177-4B9E-A196-8C99952DB69C}" sibTransId="{38BA20AB-D9FD-4F4A-8D58-C43EDE7845D8}"/>
    <dgm:cxn modelId="{6195D7CA-E9AC-491A-9CA6-8A3DB60B4E2E}" type="presOf" srcId="{BCF6029D-1F20-42E1-8EC5-1664AF72656F}" destId="{5EF8A0C5-8568-444F-A26D-F9490A6C6401}" srcOrd="0" destOrd="0" presId="urn:microsoft.com/office/officeart/2005/8/layout/default"/>
    <dgm:cxn modelId="{D3F678E7-DC4C-4B2E-93C6-6E1C57A6A1E5}" type="presOf" srcId="{0BB880D9-127B-43B7-B778-A1B3CB005636}" destId="{3AA690D1-2514-4C37-9FE2-6F4FD20D62A3}" srcOrd="0" destOrd="0" presId="urn:microsoft.com/office/officeart/2005/8/layout/default"/>
    <dgm:cxn modelId="{D670E9B6-009A-42A5-BFC0-2EED7B12F1DF}" srcId="{FD1D7148-319F-4690-B855-52DF4C307DB6}" destId="{E0E26B8A-F867-44C9-8206-4BC34A1F5F00}" srcOrd="8" destOrd="0" parTransId="{63911786-D450-490E-B5A3-19EC1F204007}" sibTransId="{51135FB0-C6B8-4587-91BB-38990684789F}"/>
    <dgm:cxn modelId="{E2F55946-D6A1-4CFA-A436-41301EE41FC6}" srcId="{FD1D7148-319F-4690-B855-52DF4C307DB6}" destId="{CD32F7BE-D57C-4696-9F29-65FA17551FBB}" srcOrd="6" destOrd="0" parTransId="{4ABFA646-C53F-499E-9F9F-7AA49FA721A5}" sibTransId="{8D9EDBA6-7A0F-48F2-98CC-3E89D805D768}"/>
    <dgm:cxn modelId="{A6BF97EF-96CA-4632-A8F2-C36FB865376E}" type="presOf" srcId="{03EBFC21-7AF6-4AE2-8412-A2789BF39C66}" destId="{CA6D3DFD-767A-45EE-A2E8-684708DDB202}" srcOrd="0" destOrd="0" presId="urn:microsoft.com/office/officeart/2005/8/layout/default"/>
    <dgm:cxn modelId="{9725F668-9A53-4E36-B020-377959D70BBE}" srcId="{FD1D7148-319F-4690-B855-52DF4C307DB6}" destId="{2FBF2937-0E02-440F-B3ED-A1E2A9BED27A}" srcOrd="4" destOrd="0" parTransId="{6A1160E5-8E81-4515-93A8-CD49045AE260}" sibTransId="{545E990B-CF59-4868-888F-689DD58498B6}"/>
    <dgm:cxn modelId="{5E4847E1-A03A-4F0D-BC10-77D1494F1979}" type="presOf" srcId="{9F2B7FBC-3BCD-4E5F-AC0F-C6635A4F6343}" destId="{A0924766-B1CD-4ACC-989D-76BB47996B4A}" srcOrd="0" destOrd="0" presId="urn:microsoft.com/office/officeart/2005/8/layout/default"/>
    <dgm:cxn modelId="{C0EE83A9-D8EE-44DE-9598-3873E8564356}" srcId="{FD1D7148-319F-4690-B855-52DF4C307DB6}" destId="{33007C2C-18E6-47D4-8D9A-7B57AF17FA02}" srcOrd="2" destOrd="0" parTransId="{A0651F47-09F2-4C15-9313-B846C47D14EA}" sibTransId="{4457B9B6-9A6A-432A-B493-5B0689E1478C}"/>
    <dgm:cxn modelId="{E3A6EBFC-DA46-4482-9BDC-C79FA0892EA4}" srcId="{FD1D7148-319F-4690-B855-52DF4C307DB6}" destId="{D4AC7A00-A57F-4607-9D25-A0211132311F}" srcOrd="12" destOrd="0" parTransId="{FCE02AFE-98F0-4DBA-AB76-83894251C849}" sibTransId="{0F694E6B-13CE-4A58-BED9-BC3764E217F7}"/>
    <dgm:cxn modelId="{5DB83E47-E4C9-44AC-B764-6DD8C245C6A3}" srcId="{FD1D7148-319F-4690-B855-52DF4C307DB6}" destId="{33EE5B19-2D6A-48F0-90B5-204E5CA23C4E}" srcOrd="14" destOrd="0" parTransId="{760B64BC-24EE-432F-9932-F80123A26FBD}" sibTransId="{EA8F610D-71AF-4F65-9B22-59537B8105BC}"/>
    <dgm:cxn modelId="{AD002B4A-F865-4D46-90BD-DA5F57FD7770}" type="presOf" srcId="{3C89F2ED-6B25-479F-A00A-466D84010DDE}" destId="{097721F2-22FD-4B89-A406-B84859ED2B69}" srcOrd="0" destOrd="0" presId="urn:microsoft.com/office/officeart/2005/8/layout/default"/>
    <dgm:cxn modelId="{B9F9C8E5-52FC-443A-9EB2-245DFD874710}" type="presOf" srcId="{5ED99BC4-0762-47C0-B221-347BEB346A32}" destId="{486DEF61-DFD4-49C2-8761-CC9034B36E72}" srcOrd="0" destOrd="0" presId="urn:microsoft.com/office/officeart/2005/8/layout/default"/>
    <dgm:cxn modelId="{80FE94A7-4FCE-4EC0-BE15-91E5A4CCAC25}" srcId="{FD1D7148-319F-4690-B855-52DF4C307DB6}" destId="{9F2B7FBC-3BCD-4E5F-AC0F-C6635A4F6343}" srcOrd="11" destOrd="0" parTransId="{CFCD504E-41F3-45D4-9697-1C5C579118F9}" sibTransId="{F3AC67B4-464C-4A04-8916-8E86E662E719}"/>
    <dgm:cxn modelId="{54F46067-10AB-4BA3-986B-E63A3992B543}" type="presOf" srcId="{D522DC1D-348E-4BF0-8EFE-B21F09162150}" destId="{42D9DF98-EB09-4F81-B54A-B300748987E8}" srcOrd="0" destOrd="0" presId="urn:microsoft.com/office/officeart/2005/8/layout/default"/>
    <dgm:cxn modelId="{94F77FDD-48B9-41D4-A3FB-919D0E5B3B4F}" type="presOf" srcId="{604AE751-DCB2-4BD6-BE3A-C8A4D2D43E73}" destId="{9EF8583E-3361-4B7B-80BA-9E1D4D475DAB}" srcOrd="0" destOrd="0" presId="urn:microsoft.com/office/officeart/2005/8/layout/default"/>
    <dgm:cxn modelId="{2B22A5C6-6A0C-4C3C-A220-1CCAC6080302}" srcId="{FD1D7148-319F-4690-B855-52DF4C307DB6}" destId="{F152EB6A-B41B-4759-815D-05336B9F0E34}" srcOrd="9" destOrd="0" parTransId="{D676820B-6C1F-48F9-AFF2-3E81CCEF5EE5}" sibTransId="{509D36E8-38CF-41B8-8ABC-0EDF6C7E009F}"/>
    <dgm:cxn modelId="{B8165578-AC5E-4950-A1AE-A48F526DC104}" srcId="{FD1D7148-319F-4690-B855-52DF4C307DB6}" destId="{B9D03C59-1C02-46C5-A4AD-A2F3706194CC}" srcOrd="19" destOrd="0" parTransId="{DD1A738B-24D4-4189-BFE8-75A3116B6FA1}" sibTransId="{5196E733-6A4D-4278-B33B-CC3F8BA0C602}"/>
    <dgm:cxn modelId="{7D18E636-052C-4B8E-9AE0-818F72EB136D}" type="presOf" srcId="{889FDC8F-E944-424F-81E5-C22F0DBEF3C8}" destId="{1D60316F-C6B5-4F02-8A23-FA01417506BA}" srcOrd="0" destOrd="0" presId="urn:microsoft.com/office/officeart/2005/8/layout/default"/>
    <dgm:cxn modelId="{00F1A8C2-9B9B-49FC-9968-72A6CD9CB676}" type="presOf" srcId="{FE1260CE-60B8-476F-88C6-6CECFFE80743}" destId="{3F0DD826-FEA6-4FF7-8BBC-C4D52789C47C}" srcOrd="0" destOrd="0" presId="urn:microsoft.com/office/officeart/2005/8/layout/default"/>
    <dgm:cxn modelId="{794738B2-8EB7-49C9-B68B-5EB13EF12B0B}" type="presOf" srcId="{33EE5B19-2D6A-48F0-90B5-204E5CA23C4E}" destId="{9F2B6909-C7B0-49B2-9F4D-71190CB56E3C}" srcOrd="0" destOrd="0" presId="urn:microsoft.com/office/officeart/2005/8/layout/default"/>
    <dgm:cxn modelId="{B7FB7339-8DE2-4168-82F1-4B8007BD932A}" srcId="{FD1D7148-319F-4690-B855-52DF4C307DB6}" destId="{BC508D35-3ADA-410E-842D-9E9714014F99}" srcOrd="15" destOrd="0" parTransId="{32788B19-6240-488D-89BC-02BE4C09480E}" sibTransId="{235E66CD-55EE-413F-A958-494445C50713}"/>
    <dgm:cxn modelId="{158B73AA-9416-4787-AEBB-423B70E8971A}" srcId="{FD1D7148-319F-4690-B855-52DF4C307DB6}" destId="{3C89F2ED-6B25-479F-A00A-466D84010DDE}" srcOrd="18" destOrd="0" parTransId="{0145A0FF-98CE-4269-9EFB-B5A3FB35B530}" sibTransId="{823B34A1-4E6A-4B4D-9E91-909CE78BFCCA}"/>
    <dgm:cxn modelId="{B0539ABD-6918-4CC4-BA9A-C356256DBB24}" type="presOf" srcId="{F152EB6A-B41B-4759-815D-05336B9F0E34}" destId="{CF75C2BD-D73E-48E8-8602-75DD67E9F069}" srcOrd="0" destOrd="0" presId="urn:microsoft.com/office/officeart/2005/8/layout/default"/>
    <dgm:cxn modelId="{FB0F9567-A9A9-4723-B458-AF69532E39A6}" srcId="{FD1D7148-319F-4690-B855-52DF4C307DB6}" destId="{44CC331A-08AC-4F83-8EF2-BD6DDAEDCBFF}" srcOrd="7" destOrd="0" parTransId="{9617FA70-A256-4744-8085-A31A76FCA31F}" sibTransId="{00DDB9E5-8F6D-46D5-9EF7-7CC1E9AFF27B}"/>
    <dgm:cxn modelId="{83BEB542-F050-4C12-815D-A8520CE5FDAE}" type="presParOf" srcId="{3676B118-F53A-4C8E-9D3C-3283F5A0326A}" destId="{3AA690D1-2514-4C37-9FE2-6F4FD20D62A3}" srcOrd="0" destOrd="0" presId="urn:microsoft.com/office/officeart/2005/8/layout/default"/>
    <dgm:cxn modelId="{154E39BA-B677-41FB-9B2B-9E53FDF853EB}" type="presParOf" srcId="{3676B118-F53A-4C8E-9D3C-3283F5A0326A}" destId="{01F3F257-08B7-41EF-A14A-6B3E3419E4E2}" srcOrd="1" destOrd="0" presId="urn:microsoft.com/office/officeart/2005/8/layout/default"/>
    <dgm:cxn modelId="{C4535D98-5E84-4072-80FC-A23E4D5147D7}" type="presParOf" srcId="{3676B118-F53A-4C8E-9D3C-3283F5A0326A}" destId="{486DEF61-DFD4-49C2-8761-CC9034B36E72}" srcOrd="2" destOrd="0" presId="urn:microsoft.com/office/officeart/2005/8/layout/default"/>
    <dgm:cxn modelId="{4EA5258D-7D12-4133-86BE-1B89A166147D}" type="presParOf" srcId="{3676B118-F53A-4C8E-9D3C-3283F5A0326A}" destId="{7E6C391E-2497-4F5F-89E9-4DC3031853BD}" srcOrd="3" destOrd="0" presId="urn:microsoft.com/office/officeart/2005/8/layout/default"/>
    <dgm:cxn modelId="{86A8444B-71CD-4963-BF51-C1ACB63A613F}" type="presParOf" srcId="{3676B118-F53A-4C8E-9D3C-3283F5A0326A}" destId="{BB91CDE4-6ABA-4026-BD9C-C91D5575511E}" srcOrd="4" destOrd="0" presId="urn:microsoft.com/office/officeart/2005/8/layout/default"/>
    <dgm:cxn modelId="{43AD835C-2838-432B-B182-4A71A58732A7}" type="presParOf" srcId="{3676B118-F53A-4C8E-9D3C-3283F5A0326A}" destId="{9738170B-8F92-4003-BD21-6D7917A6856E}" srcOrd="5" destOrd="0" presId="urn:microsoft.com/office/officeart/2005/8/layout/default"/>
    <dgm:cxn modelId="{4F87F2C7-24F3-4068-AA9E-FFA7A6F60EDE}" type="presParOf" srcId="{3676B118-F53A-4C8E-9D3C-3283F5A0326A}" destId="{5EF8A0C5-8568-444F-A26D-F9490A6C6401}" srcOrd="6" destOrd="0" presId="urn:microsoft.com/office/officeart/2005/8/layout/default"/>
    <dgm:cxn modelId="{D2D72D51-2394-41EE-9E45-A74C7F08B454}" type="presParOf" srcId="{3676B118-F53A-4C8E-9D3C-3283F5A0326A}" destId="{2766A93A-8DEF-48BE-BD0C-047E951CE2A8}" srcOrd="7" destOrd="0" presId="urn:microsoft.com/office/officeart/2005/8/layout/default"/>
    <dgm:cxn modelId="{282CD35B-4D2C-4C8C-AB34-19BD9C7F0BBD}" type="presParOf" srcId="{3676B118-F53A-4C8E-9D3C-3283F5A0326A}" destId="{54E6EC1B-B46E-41F8-B001-9AB7BB68121D}" srcOrd="8" destOrd="0" presId="urn:microsoft.com/office/officeart/2005/8/layout/default"/>
    <dgm:cxn modelId="{9E6F32E0-9860-42F9-AAAD-FD6D920051A5}" type="presParOf" srcId="{3676B118-F53A-4C8E-9D3C-3283F5A0326A}" destId="{CF6CC2E9-31FF-4EFE-B387-EE4FC53601C6}" srcOrd="9" destOrd="0" presId="urn:microsoft.com/office/officeart/2005/8/layout/default"/>
    <dgm:cxn modelId="{55F17BD5-32F3-4235-81E0-808486C0138A}" type="presParOf" srcId="{3676B118-F53A-4C8E-9D3C-3283F5A0326A}" destId="{9EF8583E-3361-4B7B-80BA-9E1D4D475DAB}" srcOrd="10" destOrd="0" presId="urn:microsoft.com/office/officeart/2005/8/layout/default"/>
    <dgm:cxn modelId="{D9D118D7-95EF-4CC7-A091-D670A9ACBE71}" type="presParOf" srcId="{3676B118-F53A-4C8E-9D3C-3283F5A0326A}" destId="{E9D9FEF2-036C-494C-A29C-D37AB0CEE4E3}" srcOrd="11" destOrd="0" presId="urn:microsoft.com/office/officeart/2005/8/layout/default"/>
    <dgm:cxn modelId="{BE2C0876-9676-44CC-BB5C-5F4E12674EC9}" type="presParOf" srcId="{3676B118-F53A-4C8E-9D3C-3283F5A0326A}" destId="{12FC2A72-1DDF-46E2-AB28-5A87124E68C6}" srcOrd="12" destOrd="0" presId="urn:microsoft.com/office/officeart/2005/8/layout/default"/>
    <dgm:cxn modelId="{B6FDF496-1DBD-4AEA-9398-A7A4E2755858}" type="presParOf" srcId="{3676B118-F53A-4C8E-9D3C-3283F5A0326A}" destId="{9FA6AFBC-F972-449C-A022-6B0879BFB319}" srcOrd="13" destOrd="0" presId="urn:microsoft.com/office/officeart/2005/8/layout/default"/>
    <dgm:cxn modelId="{2489787F-3402-4AF9-A0FA-CC774C3C1D1F}" type="presParOf" srcId="{3676B118-F53A-4C8E-9D3C-3283F5A0326A}" destId="{DFB3AAC8-E8B3-4A1C-9E32-7491316DF044}" srcOrd="14" destOrd="0" presId="urn:microsoft.com/office/officeart/2005/8/layout/default"/>
    <dgm:cxn modelId="{B0440EB0-DA0C-4E0F-AD63-F3B029FD7E82}" type="presParOf" srcId="{3676B118-F53A-4C8E-9D3C-3283F5A0326A}" destId="{22AD9359-D088-4D45-A8FB-FD251419A53D}" srcOrd="15" destOrd="0" presId="urn:microsoft.com/office/officeart/2005/8/layout/default"/>
    <dgm:cxn modelId="{7B9E988A-74DC-4C23-9BF1-6E4915F17253}" type="presParOf" srcId="{3676B118-F53A-4C8E-9D3C-3283F5A0326A}" destId="{77F4C1DA-5C6A-43C2-A54A-FD70B968BB7B}" srcOrd="16" destOrd="0" presId="urn:microsoft.com/office/officeart/2005/8/layout/default"/>
    <dgm:cxn modelId="{68C7D239-DC5F-4135-8FF1-92CC9CF98A24}" type="presParOf" srcId="{3676B118-F53A-4C8E-9D3C-3283F5A0326A}" destId="{FA2212B3-4BBC-401D-941D-88244D1402D2}" srcOrd="17" destOrd="0" presId="urn:microsoft.com/office/officeart/2005/8/layout/default"/>
    <dgm:cxn modelId="{C459CC5E-EA2C-4DB4-BCC7-B0DB6B118256}" type="presParOf" srcId="{3676B118-F53A-4C8E-9D3C-3283F5A0326A}" destId="{CF75C2BD-D73E-48E8-8602-75DD67E9F069}" srcOrd="18" destOrd="0" presId="urn:microsoft.com/office/officeart/2005/8/layout/default"/>
    <dgm:cxn modelId="{09C302A3-2705-4D2C-A7F7-A5B9CE05CC6C}" type="presParOf" srcId="{3676B118-F53A-4C8E-9D3C-3283F5A0326A}" destId="{FCF17451-B4D7-4064-86B0-B1333441203C}" srcOrd="19" destOrd="0" presId="urn:microsoft.com/office/officeart/2005/8/layout/default"/>
    <dgm:cxn modelId="{BF5A4774-4EB4-4947-9B6F-AAE93B50A953}" type="presParOf" srcId="{3676B118-F53A-4C8E-9D3C-3283F5A0326A}" destId="{CA6D3DFD-767A-45EE-A2E8-684708DDB202}" srcOrd="20" destOrd="0" presId="urn:microsoft.com/office/officeart/2005/8/layout/default"/>
    <dgm:cxn modelId="{7F8C9B22-973D-4CE3-8A1A-25BCD6F34E5E}" type="presParOf" srcId="{3676B118-F53A-4C8E-9D3C-3283F5A0326A}" destId="{CF4AADC0-0251-494E-A178-310704BB976C}" srcOrd="21" destOrd="0" presId="urn:microsoft.com/office/officeart/2005/8/layout/default"/>
    <dgm:cxn modelId="{B8B03DD0-0D05-4B38-BDED-32779878D92E}" type="presParOf" srcId="{3676B118-F53A-4C8E-9D3C-3283F5A0326A}" destId="{A0924766-B1CD-4ACC-989D-76BB47996B4A}" srcOrd="22" destOrd="0" presId="urn:microsoft.com/office/officeart/2005/8/layout/default"/>
    <dgm:cxn modelId="{0A29D393-1AEC-4995-8957-BD5554AE9710}" type="presParOf" srcId="{3676B118-F53A-4C8E-9D3C-3283F5A0326A}" destId="{A491707F-532D-48A1-A435-9D18EC660A76}" srcOrd="23" destOrd="0" presId="urn:microsoft.com/office/officeart/2005/8/layout/default"/>
    <dgm:cxn modelId="{56DB793F-1D84-4798-BC3C-0D5D7188AB74}" type="presParOf" srcId="{3676B118-F53A-4C8E-9D3C-3283F5A0326A}" destId="{A11630B5-5AAF-4523-8A83-1A31AE993037}" srcOrd="24" destOrd="0" presId="urn:microsoft.com/office/officeart/2005/8/layout/default"/>
    <dgm:cxn modelId="{D06C3CB4-EEC2-44CE-BC2C-1A40BC49044A}" type="presParOf" srcId="{3676B118-F53A-4C8E-9D3C-3283F5A0326A}" destId="{96033FFD-5940-41D2-B236-9FD3CE3D6060}" srcOrd="25" destOrd="0" presId="urn:microsoft.com/office/officeart/2005/8/layout/default"/>
    <dgm:cxn modelId="{BD51D54E-77D8-4894-883D-2D3E260C5706}" type="presParOf" srcId="{3676B118-F53A-4C8E-9D3C-3283F5A0326A}" destId="{2C4BF05C-81B1-4841-864C-FC901D4F570D}" srcOrd="26" destOrd="0" presId="urn:microsoft.com/office/officeart/2005/8/layout/default"/>
    <dgm:cxn modelId="{25BAD354-8D9A-4A79-A8A3-50E86059DB0A}" type="presParOf" srcId="{3676B118-F53A-4C8E-9D3C-3283F5A0326A}" destId="{6389525F-13C1-4969-928F-A2FA2272CBA7}" srcOrd="27" destOrd="0" presId="urn:microsoft.com/office/officeart/2005/8/layout/default"/>
    <dgm:cxn modelId="{8945F874-B682-49CA-B881-B4AC99172462}" type="presParOf" srcId="{3676B118-F53A-4C8E-9D3C-3283F5A0326A}" destId="{9F2B6909-C7B0-49B2-9F4D-71190CB56E3C}" srcOrd="28" destOrd="0" presId="urn:microsoft.com/office/officeart/2005/8/layout/default"/>
    <dgm:cxn modelId="{78BA07B2-7A8B-4327-A63E-58858C743E3F}" type="presParOf" srcId="{3676B118-F53A-4C8E-9D3C-3283F5A0326A}" destId="{DCFD0F64-B1F6-49AE-BD10-FC550ADEE608}" srcOrd="29" destOrd="0" presId="urn:microsoft.com/office/officeart/2005/8/layout/default"/>
    <dgm:cxn modelId="{36EB9484-E5E5-4E64-98C5-49A5B63D1872}" type="presParOf" srcId="{3676B118-F53A-4C8E-9D3C-3283F5A0326A}" destId="{32B8B894-9034-4D5D-AF84-F9E34F839D52}" srcOrd="30" destOrd="0" presId="urn:microsoft.com/office/officeart/2005/8/layout/default"/>
    <dgm:cxn modelId="{EFDDD6E0-F5F3-4DA3-AACB-679F50F09662}" type="presParOf" srcId="{3676B118-F53A-4C8E-9D3C-3283F5A0326A}" destId="{1772C2CC-2135-49EA-B405-87AB970AADED}" srcOrd="31" destOrd="0" presId="urn:microsoft.com/office/officeart/2005/8/layout/default"/>
    <dgm:cxn modelId="{E986FD33-6B4D-4A6C-AD48-6688E311F9DA}" type="presParOf" srcId="{3676B118-F53A-4C8E-9D3C-3283F5A0326A}" destId="{1D60316F-C6B5-4F02-8A23-FA01417506BA}" srcOrd="32" destOrd="0" presId="urn:microsoft.com/office/officeart/2005/8/layout/default"/>
    <dgm:cxn modelId="{1057E41A-2EE8-4756-9477-6577624511EB}" type="presParOf" srcId="{3676B118-F53A-4C8E-9D3C-3283F5A0326A}" destId="{F883DC23-F4F8-4BB2-8324-5EA592CF57AF}" srcOrd="33" destOrd="0" presId="urn:microsoft.com/office/officeart/2005/8/layout/default"/>
    <dgm:cxn modelId="{758D2E22-EC89-4CEA-85A3-F93ED89EACD7}" type="presParOf" srcId="{3676B118-F53A-4C8E-9D3C-3283F5A0326A}" destId="{3F0DD826-FEA6-4FF7-8BBC-C4D52789C47C}" srcOrd="34" destOrd="0" presId="urn:microsoft.com/office/officeart/2005/8/layout/default"/>
    <dgm:cxn modelId="{2333B035-3C8B-4D7F-877A-0A9662FAA563}" type="presParOf" srcId="{3676B118-F53A-4C8E-9D3C-3283F5A0326A}" destId="{567588A5-0C60-48E4-9E0E-7B943835DF59}" srcOrd="35" destOrd="0" presId="urn:microsoft.com/office/officeart/2005/8/layout/default"/>
    <dgm:cxn modelId="{5D145F82-BEC1-4E9E-ACE6-CDDC248D2DCE}" type="presParOf" srcId="{3676B118-F53A-4C8E-9D3C-3283F5A0326A}" destId="{097721F2-22FD-4B89-A406-B84859ED2B69}" srcOrd="36" destOrd="0" presId="urn:microsoft.com/office/officeart/2005/8/layout/default"/>
    <dgm:cxn modelId="{5B7756B9-2747-44B3-A611-8C5E4DCB4D64}" type="presParOf" srcId="{3676B118-F53A-4C8E-9D3C-3283F5A0326A}" destId="{AA2C3754-7B41-4335-A2A0-C482756F30B3}" srcOrd="37" destOrd="0" presId="urn:microsoft.com/office/officeart/2005/8/layout/default"/>
    <dgm:cxn modelId="{5D9D7442-7E2C-4068-A510-915B3DB761FF}" type="presParOf" srcId="{3676B118-F53A-4C8E-9D3C-3283F5A0326A}" destId="{84D2BB20-D7B4-4F95-9038-F298B40E654A}" srcOrd="38" destOrd="0" presId="urn:microsoft.com/office/officeart/2005/8/layout/default"/>
    <dgm:cxn modelId="{74DAAD93-D04D-4DB0-800A-E2EE66F568D7}" type="presParOf" srcId="{3676B118-F53A-4C8E-9D3C-3283F5A0326A}" destId="{7C0050D0-B033-42F2-8623-023E3E1004B5}" srcOrd="39" destOrd="0" presId="urn:microsoft.com/office/officeart/2005/8/layout/default"/>
    <dgm:cxn modelId="{C3183977-BDD0-4B5F-8CB1-E767F5898CE7}" type="presParOf" srcId="{3676B118-F53A-4C8E-9D3C-3283F5A0326A}" destId="{42D9DF98-EB09-4F81-B54A-B300748987E8}" srcOrd="4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D02056C-7EB1-4C4C-A6A7-C17057DE7D51}" type="doc">
      <dgm:prSet loTypeId="urn:microsoft.com/office/officeart/2005/8/layout/process2" loCatId="process" qsTypeId="urn:microsoft.com/office/officeart/2005/8/quickstyle/simple1" qsCatId="simple" csTypeId="urn:microsoft.com/office/officeart/2005/8/colors/accent1_2" csCatId="accent1" phldr="1"/>
      <dgm:spPr/>
    </dgm:pt>
    <dgm:pt modelId="{7094D41F-3325-4D79-ABCD-4B5399B4659E}">
      <dgm:prSet custT="1"/>
      <dgm:spPr/>
      <dgm:t>
        <a:bodyPr/>
        <a:lstStyle/>
        <a:p>
          <a:r>
            <a:rPr lang="he-IL" sz="1400" b="1" u="none" dirty="0" smtClean="0"/>
            <a:t>אבן דרך מס' 1: </a:t>
          </a:r>
        </a:p>
        <a:p>
          <a:r>
            <a:rPr lang="he-IL" sz="1400" b="1" u="none" dirty="0" smtClean="0"/>
            <a:t>ניסוח שאלה </a:t>
          </a:r>
          <a:r>
            <a:rPr lang="he-IL" sz="1400" b="1" u="none" dirty="0" err="1" smtClean="0"/>
            <a:t>פוריה</a:t>
          </a:r>
          <a:r>
            <a:rPr lang="he-IL" sz="1400" b="1" u="none" dirty="0" smtClean="0"/>
            <a:t> המניעה את הלמידה וקביעת תוצר מסכם</a:t>
          </a:r>
          <a:endParaRPr lang="en-US" sz="1400" u="none" dirty="0"/>
        </a:p>
      </dgm:t>
    </dgm:pt>
    <dgm:pt modelId="{3C2AE249-40B8-4536-AFD4-9A33F3653FE6}" type="parTrans" cxnId="{2996C3F5-EC4C-4D55-B743-1BB6BC4A0E4F}">
      <dgm:prSet/>
      <dgm:spPr/>
      <dgm:t>
        <a:bodyPr/>
        <a:lstStyle/>
        <a:p>
          <a:endParaRPr lang="en-US"/>
        </a:p>
      </dgm:t>
    </dgm:pt>
    <dgm:pt modelId="{5A56E59E-394D-4D29-8EDE-FC3B0D2E8E7D}" type="sibTrans" cxnId="{2996C3F5-EC4C-4D55-B743-1BB6BC4A0E4F}">
      <dgm:prSet/>
      <dgm:spPr/>
      <dgm:t>
        <a:bodyPr/>
        <a:lstStyle/>
        <a:p>
          <a:endParaRPr lang="en-US"/>
        </a:p>
      </dgm:t>
    </dgm:pt>
    <dgm:pt modelId="{685AB106-9993-49C5-9445-5BCE07036813}">
      <dgm:prSet custT="1"/>
      <dgm:spPr/>
      <dgm:t>
        <a:bodyPr/>
        <a:lstStyle/>
        <a:p>
          <a:pPr rtl="1"/>
          <a:r>
            <a:rPr lang="he-IL" sz="1400" b="1" u="none" dirty="0" smtClean="0"/>
            <a:t>אבן דרך מס' 2: </a:t>
          </a:r>
        </a:p>
        <a:p>
          <a:pPr rtl="1"/>
          <a:r>
            <a:rPr lang="he-IL" sz="1400" b="1" u="none" dirty="0" smtClean="0"/>
            <a:t>לימוד ההוגים וביצוע מטלת ידע והבנה כסיכום ביניים  </a:t>
          </a:r>
          <a:endParaRPr lang="en-US" sz="1400" b="1" u="none" dirty="0"/>
        </a:p>
      </dgm:t>
    </dgm:pt>
    <dgm:pt modelId="{4DF4BEC3-66D9-4F94-93EC-D09ACFA1418B}" type="parTrans" cxnId="{E33C66C4-2CFF-4BBF-BBCB-B92A2F901D70}">
      <dgm:prSet/>
      <dgm:spPr/>
      <dgm:t>
        <a:bodyPr/>
        <a:lstStyle/>
        <a:p>
          <a:endParaRPr lang="en-US"/>
        </a:p>
      </dgm:t>
    </dgm:pt>
    <dgm:pt modelId="{D47E8F7D-BA15-4A6E-8348-3318649AE556}" type="sibTrans" cxnId="{E33C66C4-2CFF-4BBF-BBCB-B92A2F901D70}">
      <dgm:prSet/>
      <dgm:spPr/>
      <dgm:t>
        <a:bodyPr/>
        <a:lstStyle/>
        <a:p>
          <a:endParaRPr lang="en-US"/>
        </a:p>
      </dgm:t>
    </dgm:pt>
    <dgm:pt modelId="{8F851BA5-3CBD-4E70-864C-846BA0B5E51D}">
      <dgm:prSe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he-IL" sz="1400" b="1" u="none" dirty="0" smtClean="0"/>
            <a:t>אבן דרך מס' 3 : </a:t>
          </a:r>
          <a:r>
            <a:rPr lang="en-US" sz="1400" b="1" u="none" dirty="0" smtClean="0"/>
            <a:t/>
          </a:r>
          <a:br>
            <a:rPr lang="en-US" sz="1400" b="1" u="none" dirty="0" smtClean="0"/>
          </a:br>
          <a:r>
            <a:rPr lang="he-IL" sz="1400" b="1" u="none" dirty="0" smtClean="0"/>
            <a:t>חקר פעיל לקראת ביצוע פרויקט- עבודה בכיתה או מחוצה לה</a:t>
          </a:r>
          <a:endParaRPr lang="en-US" sz="1400" b="1" u="none" dirty="0" smtClean="0"/>
        </a:p>
        <a:p>
          <a:pPr defTabSz="533400" rtl="1">
            <a:lnSpc>
              <a:spcPct val="90000"/>
            </a:lnSpc>
            <a:spcBef>
              <a:spcPct val="0"/>
            </a:spcBef>
            <a:spcAft>
              <a:spcPct val="35000"/>
            </a:spcAft>
          </a:pPr>
          <a:endParaRPr lang="en-US" sz="1400" b="1" u="none" dirty="0"/>
        </a:p>
      </dgm:t>
    </dgm:pt>
    <dgm:pt modelId="{243D66A3-0BE9-45F5-9E40-B489BC910766}" type="parTrans" cxnId="{2508CBB3-07E8-45D5-969E-23E8FD6BFD32}">
      <dgm:prSet/>
      <dgm:spPr/>
      <dgm:t>
        <a:bodyPr/>
        <a:lstStyle/>
        <a:p>
          <a:endParaRPr lang="en-US"/>
        </a:p>
      </dgm:t>
    </dgm:pt>
    <dgm:pt modelId="{F57BAC69-6861-4B0C-B21C-66E0D70F2BF3}" type="sibTrans" cxnId="{2508CBB3-07E8-45D5-969E-23E8FD6BFD32}">
      <dgm:prSet/>
      <dgm:spPr/>
      <dgm:t>
        <a:bodyPr/>
        <a:lstStyle/>
        <a:p>
          <a:endParaRPr lang="en-US"/>
        </a:p>
      </dgm:t>
    </dgm:pt>
    <dgm:pt modelId="{4B59F650-3420-496D-9E54-D717D63C0E4A}">
      <dgm:prSet custT="1"/>
      <dgm:spPr/>
      <dgm:t>
        <a:bodyPr/>
        <a:lstStyle/>
        <a:p>
          <a:pPr rtl="1"/>
          <a:r>
            <a:rPr lang="he-IL" sz="1400" b="1" u="none" dirty="0" smtClean="0"/>
            <a:t>אבן דרך מס' 4 : ביצוע הפרויקט והצגתו</a:t>
          </a:r>
          <a:endParaRPr lang="en-US" sz="1400" b="1" u="none" dirty="0"/>
        </a:p>
      </dgm:t>
    </dgm:pt>
    <dgm:pt modelId="{C21507B5-36D8-4492-A06E-D7601F5A712A}" type="parTrans" cxnId="{ED9696FE-F3D0-46EF-82E1-04B8B4FB00EB}">
      <dgm:prSet/>
      <dgm:spPr/>
      <dgm:t>
        <a:bodyPr/>
        <a:lstStyle/>
        <a:p>
          <a:endParaRPr lang="en-US"/>
        </a:p>
      </dgm:t>
    </dgm:pt>
    <dgm:pt modelId="{E1C5F48B-7C3B-4BF1-877B-1E78AA77F30C}" type="sibTrans" cxnId="{ED9696FE-F3D0-46EF-82E1-04B8B4FB00EB}">
      <dgm:prSet/>
      <dgm:spPr/>
      <dgm:t>
        <a:bodyPr/>
        <a:lstStyle/>
        <a:p>
          <a:endParaRPr lang="en-US"/>
        </a:p>
      </dgm:t>
    </dgm:pt>
    <dgm:pt modelId="{344B5662-FAD3-4FEE-8DF1-A08B3008EF4D}" type="pres">
      <dgm:prSet presAssocID="{6D02056C-7EB1-4C4C-A6A7-C17057DE7D51}" presName="linearFlow" presStyleCnt="0">
        <dgm:presLayoutVars>
          <dgm:resizeHandles val="exact"/>
        </dgm:presLayoutVars>
      </dgm:prSet>
      <dgm:spPr/>
    </dgm:pt>
    <dgm:pt modelId="{B822B0A1-3F81-4E2B-A8F6-ADB3A05FC914}" type="pres">
      <dgm:prSet presAssocID="{7094D41F-3325-4D79-ABCD-4B5399B4659E}" presName="node" presStyleLbl="node1" presStyleIdx="0" presStyleCnt="4" custScaleX="214021">
        <dgm:presLayoutVars>
          <dgm:bulletEnabled val="1"/>
        </dgm:presLayoutVars>
      </dgm:prSet>
      <dgm:spPr/>
      <dgm:t>
        <a:bodyPr/>
        <a:lstStyle/>
        <a:p>
          <a:endParaRPr lang="en-US"/>
        </a:p>
      </dgm:t>
    </dgm:pt>
    <dgm:pt modelId="{0DDCB6D5-2422-44B2-A7C9-BDE335A6E7BF}" type="pres">
      <dgm:prSet presAssocID="{5A56E59E-394D-4D29-8EDE-FC3B0D2E8E7D}" presName="sibTrans" presStyleLbl="sibTrans2D1" presStyleIdx="0" presStyleCnt="3"/>
      <dgm:spPr/>
      <dgm:t>
        <a:bodyPr/>
        <a:lstStyle/>
        <a:p>
          <a:endParaRPr lang="en-US"/>
        </a:p>
      </dgm:t>
    </dgm:pt>
    <dgm:pt modelId="{79606489-2B7C-4BB1-BE55-02117F0DA5E8}" type="pres">
      <dgm:prSet presAssocID="{5A56E59E-394D-4D29-8EDE-FC3B0D2E8E7D}" presName="connectorText" presStyleLbl="sibTrans2D1" presStyleIdx="0" presStyleCnt="3"/>
      <dgm:spPr/>
      <dgm:t>
        <a:bodyPr/>
        <a:lstStyle/>
        <a:p>
          <a:endParaRPr lang="en-US"/>
        </a:p>
      </dgm:t>
    </dgm:pt>
    <dgm:pt modelId="{739AAFA7-73AC-4726-A46D-C2D542FCA95C}" type="pres">
      <dgm:prSet presAssocID="{685AB106-9993-49C5-9445-5BCE07036813}" presName="node" presStyleLbl="node1" presStyleIdx="1" presStyleCnt="4" custScaleX="214021" custLinFactNeighborX="-4947" custLinFactNeighborY="-3594">
        <dgm:presLayoutVars>
          <dgm:bulletEnabled val="1"/>
        </dgm:presLayoutVars>
      </dgm:prSet>
      <dgm:spPr/>
      <dgm:t>
        <a:bodyPr/>
        <a:lstStyle/>
        <a:p>
          <a:endParaRPr lang="en-US"/>
        </a:p>
      </dgm:t>
    </dgm:pt>
    <dgm:pt modelId="{318FA3CC-A4C4-400F-920F-19D43F4F9BBE}" type="pres">
      <dgm:prSet presAssocID="{D47E8F7D-BA15-4A6E-8348-3318649AE556}" presName="sibTrans" presStyleLbl="sibTrans2D1" presStyleIdx="1" presStyleCnt="3"/>
      <dgm:spPr/>
      <dgm:t>
        <a:bodyPr/>
        <a:lstStyle/>
        <a:p>
          <a:endParaRPr lang="en-US"/>
        </a:p>
      </dgm:t>
    </dgm:pt>
    <dgm:pt modelId="{107C5F25-E10A-4444-9426-EF943643D9B8}" type="pres">
      <dgm:prSet presAssocID="{D47E8F7D-BA15-4A6E-8348-3318649AE556}" presName="connectorText" presStyleLbl="sibTrans2D1" presStyleIdx="1" presStyleCnt="3"/>
      <dgm:spPr/>
      <dgm:t>
        <a:bodyPr/>
        <a:lstStyle/>
        <a:p>
          <a:endParaRPr lang="en-US"/>
        </a:p>
      </dgm:t>
    </dgm:pt>
    <dgm:pt modelId="{19ECCECA-0DA5-449C-8AFF-BE946151607B}" type="pres">
      <dgm:prSet presAssocID="{8F851BA5-3CBD-4E70-864C-846BA0B5E51D}" presName="node" presStyleLbl="node1" presStyleIdx="2" presStyleCnt="4" custScaleX="214021">
        <dgm:presLayoutVars>
          <dgm:bulletEnabled val="1"/>
        </dgm:presLayoutVars>
      </dgm:prSet>
      <dgm:spPr/>
      <dgm:t>
        <a:bodyPr/>
        <a:lstStyle/>
        <a:p>
          <a:endParaRPr lang="en-US"/>
        </a:p>
      </dgm:t>
    </dgm:pt>
    <dgm:pt modelId="{ED83707A-18C4-4FED-B2F7-4C7A652D6325}" type="pres">
      <dgm:prSet presAssocID="{F57BAC69-6861-4B0C-B21C-66E0D70F2BF3}" presName="sibTrans" presStyleLbl="sibTrans2D1" presStyleIdx="2" presStyleCnt="3"/>
      <dgm:spPr/>
      <dgm:t>
        <a:bodyPr/>
        <a:lstStyle/>
        <a:p>
          <a:endParaRPr lang="en-US"/>
        </a:p>
      </dgm:t>
    </dgm:pt>
    <dgm:pt modelId="{B8F3EE15-87BD-4C20-A070-3E16E923732C}" type="pres">
      <dgm:prSet presAssocID="{F57BAC69-6861-4B0C-B21C-66E0D70F2BF3}" presName="connectorText" presStyleLbl="sibTrans2D1" presStyleIdx="2" presStyleCnt="3"/>
      <dgm:spPr/>
      <dgm:t>
        <a:bodyPr/>
        <a:lstStyle/>
        <a:p>
          <a:endParaRPr lang="en-US"/>
        </a:p>
      </dgm:t>
    </dgm:pt>
    <dgm:pt modelId="{66AC5B90-B480-4221-9289-D2D59AB341CB}" type="pres">
      <dgm:prSet presAssocID="{4B59F650-3420-496D-9E54-D717D63C0E4A}" presName="node" presStyleLbl="node1" presStyleIdx="3" presStyleCnt="4" custScaleX="214021">
        <dgm:presLayoutVars>
          <dgm:bulletEnabled val="1"/>
        </dgm:presLayoutVars>
      </dgm:prSet>
      <dgm:spPr/>
      <dgm:t>
        <a:bodyPr/>
        <a:lstStyle/>
        <a:p>
          <a:endParaRPr lang="en-US"/>
        </a:p>
      </dgm:t>
    </dgm:pt>
  </dgm:ptLst>
  <dgm:cxnLst>
    <dgm:cxn modelId="{6FE1A4AD-E465-46AC-B8E3-F05563596506}" type="presOf" srcId="{4B59F650-3420-496D-9E54-D717D63C0E4A}" destId="{66AC5B90-B480-4221-9289-D2D59AB341CB}" srcOrd="0" destOrd="0" presId="urn:microsoft.com/office/officeart/2005/8/layout/process2"/>
    <dgm:cxn modelId="{242A4D2B-9B86-4BA5-B30E-12AAB1FBF3A9}" type="presOf" srcId="{5A56E59E-394D-4D29-8EDE-FC3B0D2E8E7D}" destId="{79606489-2B7C-4BB1-BE55-02117F0DA5E8}" srcOrd="1" destOrd="0" presId="urn:microsoft.com/office/officeart/2005/8/layout/process2"/>
    <dgm:cxn modelId="{05119CB0-19B1-4252-87E9-1D6D11EC9CC1}" type="presOf" srcId="{7094D41F-3325-4D79-ABCD-4B5399B4659E}" destId="{B822B0A1-3F81-4E2B-A8F6-ADB3A05FC914}" srcOrd="0" destOrd="0" presId="urn:microsoft.com/office/officeart/2005/8/layout/process2"/>
    <dgm:cxn modelId="{F5C98AC8-9A1C-438B-8286-2FA8AD930C6E}" type="presOf" srcId="{6D02056C-7EB1-4C4C-A6A7-C17057DE7D51}" destId="{344B5662-FAD3-4FEE-8DF1-A08B3008EF4D}" srcOrd="0" destOrd="0" presId="urn:microsoft.com/office/officeart/2005/8/layout/process2"/>
    <dgm:cxn modelId="{2996C3F5-EC4C-4D55-B743-1BB6BC4A0E4F}" srcId="{6D02056C-7EB1-4C4C-A6A7-C17057DE7D51}" destId="{7094D41F-3325-4D79-ABCD-4B5399B4659E}" srcOrd="0" destOrd="0" parTransId="{3C2AE249-40B8-4536-AFD4-9A33F3653FE6}" sibTransId="{5A56E59E-394D-4D29-8EDE-FC3B0D2E8E7D}"/>
    <dgm:cxn modelId="{3E21843A-A128-4F0C-8279-BE19ABD26F9F}" type="presOf" srcId="{D47E8F7D-BA15-4A6E-8348-3318649AE556}" destId="{107C5F25-E10A-4444-9426-EF943643D9B8}" srcOrd="1" destOrd="0" presId="urn:microsoft.com/office/officeart/2005/8/layout/process2"/>
    <dgm:cxn modelId="{3043507F-5324-46EC-9375-7BCA7CD52050}" type="presOf" srcId="{685AB106-9993-49C5-9445-5BCE07036813}" destId="{739AAFA7-73AC-4726-A46D-C2D542FCA95C}" srcOrd="0" destOrd="0" presId="urn:microsoft.com/office/officeart/2005/8/layout/process2"/>
    <dgm:cxn modelId="{E33C66C4-2CFF-4BBF-BBCB-B92A2F901D70}" srcId="{6D02056C-7EB1-4C4C-A6A7-C17057DE7D51}" destId="{685AB106-9993-49C5-9445-5BCE07036813}" srcOrd="1" destOrd="0" parTransId="{4DF4BEC3-66D9-4F94-93EC-D09ACFA1418B}" sibTransId="{D47E8F7D-BA15-4A6E-8348-3318649AE556}"/>
    <dgm:cxn modelId="{10588A80-6034-4066-83AC-5ECAA17A6A34}" type="presOf" srcId="{F57BAC69-6861-4B0C-B21C-66E0D70F2BF3}" destId="{ED83707A-18C4-4FED-B2F7-4C7A652D6325}" srcOrd="0" destOrd="0" presId="urn:microsoft.com/office/officeart/2005/8/layout/process2"/>
    <dgm:cxn modelId="{2508CBB3-07E8-45D5-969E-23E8FD6BFD32}" srcId="{6D02056C-7EB1-4C4C-A6A7-C17057DE7D51}" destId="{8F851BA5-3CBD-4E70-864C-846BA0B5E51D}" srcOrd="2" destOrd="0" parTransId="{243D66A3-0BE9-45F5-9E40-B489BC910766}" sibTransId="{F57BAC69-6861-4B0C-B21C-66E0D70F2BF3}"/>
    <dgm:cxn modelId="{ED9696FE-F3D0-46EF-82E1-04B8B4FB00EB}" srcId="{6D02056C-7EB1-4C4C-A6A7-C17057DE7D51}" destId="{4B59F650-3420-496D-9E54-D717D63C0E4A}" srcOrd="3" destOrd="0" parTransId="{C21507B5-36D8-4492-A06E-D7601F5A712A}" sibTransId="{E1C5F48B-7C3B-4BF1-877B-1E78AA77F30C}"/>
    <dgm:cxn modelId="{D9FFF4D4-0BE7-4001-9CB5-84E12C9C2CC4}" type="presOf" srcId="{F57BAC69-6861-4B0C-B21C-66E0D70F2BF3}" destId="{B8F3EE15-87BD-4C20-A070-3E16E923732C}" srcOrd="1" destOrd="0" presId="urn:microsoft.com/office/officeart/2005/8/layout/process2"/>
    <dgm:cxn modelId="{A837DE16-D50E-4D51-9B94-8B20EB3E2E12}" type="presOf" srcId="{8F851BA5-3CBD-4E70-864C-846BA0B5E51D}" destId="{19ECCECA-0DA5-449C-8AFF-BE946151607B}" srcOrd="0" destOrd="0" presId="urn:microsoft.com/office/officeart/2005/8/layout/process2"/>
    <dgm:cxn modelId="{551FAF34-2BB4-4266-B7AF-68C743BB9E64}" type="presOf" srcId="{D47E8F7D-BA15-4A6E-8348-3318649AE556}" destId="{318FA3CC-A4C4-400F-920F-19D43F4F9BBE}" srcOrd="0" destOrd="0" presId="urn:microsoft.com/office/officeart/2005/8/layout/process2"/>
    <dgm:cxn modelId="{CB4B99C2-047F-404A-A5EB-D7FB92764188}" type="presOf" srcId="{5A56E59E-394D-4D29-8EDE-FC3B0D2E8E7D}" destId="{0DDCB6D5-2422-44B2-A7C9-BDE335A6E7BF}" srcOrd="0" destOrd="0" presId="urn:microsoft.com/office/officeart/2005/8/layout/process2"/>
    <dgm:cxn modelId="{A8A8AA34-ECA0-4CBC-A544-F859007466D1}" type="presParOf" srcId="{344B5662-FAD3-4FEE-8DF1-A08B3008EF4D}" destId="{B822B0A1-3F81-4E2B-A8F6-ADB3A05FC914}" srcOrd="0" destOrd="0" presId="urn:microsoft.com/office/officeart/2005/8/layout/process2"/>
    <dgm:cxn modelId="{28FF7051-49D4-4A03-B3B9-1D1575C6EA7A}" type="presParOf" srcId="{344B5662-FAD3-4FEE-8DF1-A08B3008EF4D}" destId="{0DDCB6D5-2422-44B2-A7C9-BDE335A6E7BF}" srcOrd="1" destOrd="0" presId="urn:microsoft.com/office/officeart/2005/8/layout/process2"/>
    <dgm:cxn modelId="{0DC58BA2-9F6A-444B-85CC-6AF5D7AE02E0}" type="presParOf" srcId="{0DDCB6D5-2422-44B2-A7C9-BDE335A6E7BF}" destId="{79606489-2B7C-4BB1-BE55-02117F0DA5E8}" srcOrd="0" destOrd="0" presId="urn:microsoft.com/office/officeart/2005/8/layout/process2"/>
    <dgm:cxn modelId="{092D5D64-FF29-46BC-A1B1-15A9611481BC}" type="presParOf" srcId="{344B5662-FAD3-4FEE-8DF1-A08B3008EF4D}" destId="{739AAFA7-73AC-4726-A46D-C2D542FCA95C}" srcOrd="2" destOrd="0" presId="urn:microsoft.com/office/officeart/2005/8/layout/process2"/>
    <dgm:cxn modelId="{43358940-98EE-470B-9087-B6F57A3206A7}" type="presParOf" srcId="{344B5662-FAD3-4FEE-8DF1-A08B3008EF4D}" destId="{318FA3CC-A4C4-400F-920F-19D43F4F9BBE}" srcOrd="3" destOrd="0" presId="urn:microsoft.com/office/officeart/2005/8/layout/process2"/>
    <dgm:cxn modelId="{4F20847B-BB1A-43B8-A613-6975A5CC31B9}" type="presParOf" srcId="{318FA3CC-A4C4-400F-920F-19D43F4F9BBE}" destId="{107C5F25-E10A-4444-9426-EF943643D9B8}" srcOrd="0" destOrd="0" presId="urn:microsoft.com/office/officeart/2005/8/layout/process2"/>
    <dgm:cxn modelId="{961476F6-A36E-42F4-BA81-D1CD88A3A1A7}" type="presParOf" srcId="{344B5662-FAD3-4FEE-8DF1-A08B3008EF4D}" destId="{19ECCECA-0DA5-449C-8AFF-BE946151607B}" srcOrd="4" destOrd="0" presId="urn:microsoft.com/office/officeart/2005/8/layout/process2"/>
    <dgm:cxn modelId="{7B9FD028-19CF-4383-BD01-8FEAC2B15919}" type="presParOf" srcId="{344B5662-FAD3-4FEE-8DF1-A08B3008EF4D}" destId="{ED83707A-18C4-4FED-B2F7-4C7A652D6325}" srcOrd="5" destOrd="0" presId="urn:microsoft.com/office/officeart/2005/8/layout/process2"/>
    <dgm:cxn modelId="{B0730850-A79A-45B0-BC85-80B25FF4C5A7}" type="presParOf" srcId="{ED83707A-18C4-4FED-B2F7-4C7A652D6325}" destId="{B8F3EE15-87BD-4C20-A070-3E16E923732C}" srcOrd="0" destOrd="0" presId="urn:microsoft.com/office/officeart/2005/8/layout/process2"/>
    <dgm:cxn modelId="{48673821-16F5-4F78-9602-E2FEAF23FBFE}" type="presParOf" srcId="{344B5662-FAD3-4FEE-8DF1-A08B3008EF4D}" destId="{66AC5B90-B480-4221-9289-D2D59AB341CB}"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690D1-2514-4C37-9FE2-6F4FD20D62A3}">
      <dsp:nvSpPr>
        <dsp:cNvPr id="0" name=""/>
        <dsp:cNvSpPr/>
      </dsp:nvSpPr>
      <dsp:spPr>
        <a:xfrm>
          <a:off x="1923128" y="1731485"/>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smtClean="0">
              <a:ln>
                <a:solidFill>
                  <a:schemeClr val="bg1"/>
                </a:solidFill>
              </a:ln>
              <a:noFill/>
              <a:latin typeface="+mn-lt"/>
              <a:ea typeface="+mn-ea"/>
              <a:cs typeface="+mn-cs"/>
              <a:hlinkClick xmlns:r="http://schemas.openxmlformats.org/officeDocument/2006/relationships" r:id="" action="ppaction://hlinksldjump"/>
            </a:rPr>
            <a:t>יצירת אומנות </a:t>
          </a:r>
          <a:endParaRPr lang="en-US" sz="1800" kern="1200" dirty="0">
            <a:ln>
              <a:solidFill>
                <a:schemeClr val="bg1"/>
              </a:solidFill>
            </a:ln>
            <a:noFill/>
            <a:latin typeface="+mn-lt"/>
            <a:ea typeface="+mn-ea"/>
            <a:cs typeface="+mn-cs"/>
          </a:endParaRPr>
        </a:p>
      </dsp:txBody>
      <dsp:txXfrm>
        <a:off x="2099480" y="1877098"/>
        <a:ext cx="806427" cy="665864"/>
      </dsp:txXfrm>
    </dsp:sp>
    <dsp:sp modelId="{486DEF61-DFD4-49C2-8761-CC9034B36E72}">
      <dsp:nvSpPr>
        <dsp:cNvPr id="0" name=""/>
        <dsp:cNvSpPr/>
      </dsp:nvSpPr>
      <dsp:spPr>
        <a:xfrm>
          <a:off x="1890104" y="735524"/>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smtClean="0">
              <a:ln>
                <a:solidFill>
                  <a:schemeClr val="bg1"/>
                </a:solidFill>
              </a:ln>
              <a:noFill/>
              <a:latin typeface="+mn-lt"/>
              <a:ea typeface="+mn-ea"/>
              <a:cs typeface="+mn-cs"/>
              <a:hlinkClick xmlns:r="http://schemas.openxmlformats.org/officeDocument/2006/relationships" r:id="" action="ppaction://hlinksldjump"/>
            </a:rPr>
            <a:t>מכתב </a:t>
          </a:r>
          <a:r>
            <a:rPr lang="he-IL" sz="1600" kern="1200" dirty="0" smtClean="0">
              <a:ln>
                <a:solidFill>
                  <a:schemeClr val="bg1"/>
                </a:solidFill>
              </a:ln>
              <a:noFill/>
              <a:latin typeface="+mn-lt"/>
              <a:ea typeface="+mn-ea"/>
              <a:cs typeface="+mn-cs"/>
              <a:hlinkClick xmlns:r="http://schemas.openxmlformats.org/officeDocument/2006/relationships" r:id="" action="ppaction://hlinksldjump"/>
            </a:rPr>
            <a:t>לדמות</a:t>
          </a:r>
          <a:endParaRPr lang="en-US" sz="1600" kern="1200" dirty="0">
            <a:ln>
              <a:solidFill>
                <a:schemeClr val="bg1"/>
              </a:solidFill>
            </a:ln>
            <a:noFill/>
            <a:latin typeface="+mn-lt"/>
            <a:ea typeface="+mn-ea"/>
            <a:cs typeface="+mn-cs"/>
          </a:endParaRPr>
        </a:p>
      </dsp:txBody>
      <dsp:txXfrm>
        <a:off x="2066456" y="881137"/>
        <a:ext cx="806427" cy="665864"/>
      </dsp:txXfrm>
    </dsp:sp>
    <dsp:sp modelId="{BB91CDE4-6ABA-4026-BD9C-C91D5575511E}">
      <dsp:nvSpPr>
        <dsp:cNvPr id="0" name=""/>
        <dsp:cNvSpPr/>
      </dsp:nvSpPr>
      <dsp:spPr>
        <a:xfrm>
          <a:off x="6567386" y="2131949"/>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smtClean="0">
              <a:ln>
                <a:solidFill>
                  <a:schemeClr val="bg1"/>
                </a:solidFill>
              </a:ln>
              <a:noFill/>
              <a:latin typeface="+mn-lt"/>
              <a:ea typeface="+mn-ea"/>
              <a:cs typeface="+mn-cs"/>
              <a:hlinkClick xmlns:r="http://schemas.openxmlformats.org/officeDocument/2006/relationships" r:id="" action="ppaction://hlinksldjump"/>
            </a:rPr>
            <a:t>מפגש עם דמות</a:t>
          </a:r>
          <a:endParaRPr lang="en-US" sz="1800" kern="1200" dirty="0">
            <a:ln>
              <a:solidFill>
                <a:schemeClr val="bg1"/>
              </a:solidFill>
            </a:ln>
            <a:noFill/>
            <a:latin typeface="+mn-lt"/>
            <a:ea typeface="+mn-ea"/>
            <a:cs typeface="+mn-cs"/>
          </a:endParaRPr>
        </a:p>
      </dsp:txBody>
      <dsp:txXfrm>
        <a:off x="6743738" y="2277562"/>
        <a:ext cx="806427" cy="665864"/>
      </dsp:txXfrm>
    </dsp:sp>
    <dsp:sp modelId="{5EF8A0C5-8568-444F-A26D-F9490A6C6401}">
      <dsp:nvSpPr>
        <dsp:cNvPr id="0" name=""/>
        <dsp:cNvSpPr/>
      </dsp:nvSpPr>
      <dsp:spPr>
        <a:xfrm>
          <a:off x="941378" y="279492"/>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smtClean="0">
              <a:ln>
                <a:solidFill>
                  <a:schemeClr val="bg1"/>
                </a:solidFill>
              </a:ln>
              <a:solidFill>
                <a:schemeClr val="bg1"/>
              </a:solidFill>
              <a:latin typeface="+mn-lt"/>
              <a:ea typeface="+mn-ea"/>
              <a:cs typeface="+mn-cs"/>
              <a:hlinkClick xmlns:r="http://schemas.openxmlformats.org/officeDocument/2006/relationships" r:id="" action="ppaction://hlinksldjump"/>
            </a:rPr>
            <a:t>הפקת </a:t>
          </a:r>
          <a:r>
            <a:rPr lang="he-IL" sz="1800" kern="1200" dirty="0" smtClean="0">
              <a:ln>
                <a:solidFill>
                  <a:schemeClr val="bg1"/>
                </a:solidFill>
              </a:ln>
              <a:noFill/>
              <a:latin typeface="+mn-lt"/>
              <a:ea typeface="+mn-ea"/>
              <a:cs typeface="+mn-cs"/>
              <a:hlinkClick xmlns:r="http://schemas.openxmlformats.org/officeDocument/2006/relationships" r:id="" action="ppaction://hlinksldjump"/>
            </a:rPr>
            <a:t>סרטון</a:t>
          </a:r>
          <a:endParaRPr lang="en-US" sz="1800" kern="1200" dirty="0">
            <a:ln>
              <a:solidFill>
                <a:schemeClr val="bg1"/>
              </a:solidFill>
            </a:ln>
            <a:noFill/>
            <a:latin typeface="+mn-lt"/>
            <a:ea typeface="+mn-ea"/>
            <a:cs typeface="+mn-cs"/>
          </a:endParaRPr>
        </a:p>
      </dsp:txBody>
      <dsp:txXfrm>
        <a:off x="1117730" y="425105"/>
        <a:ext cx="806427" cy="665864"/>
      </dsp:txXfrm>
    </dsp:sp>
    <dsp:sp modelId="{54E6EC1B-B46E-41F8-B001-9AB7BB68121D}">
      <dsp:nvSpPr>
        <dsp:cNvPr id="0" name=""/>
        <dsp:cNvSpPr/>
      </dsp:nvSpPr>
      <dsp:spPr>
        <a:xfrm>
          <a:off x="5641669" y="1645176"/>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smtClean="0">
              <a:ln>
                <a:solidFill>
                  <a:schemeClr val="bg1"/>
                </a:solidFill>
              </a:ln>
              <a:noFill/>
              <a:latin typeface="+mn-lt"/>
              <a:ea typeface="+mn-ea"/>
              <a:cs typeface="+mn-cs"/>
              <a:hlinkClick xmlns:r="http://schemas.openxmlformats.org/officeDocument/2006/relationships" r:id="" action="ppaction://hlinksldjump"/>
            </a:rPr>
            <a:t>מכתב להוגה</a:t>
          </a:r>
          <a:endParaRPr lang="en-US" sz="1800" kern="1200" dirty="0">
            <a:ln>
              <a:solidFill>
                <a:schemeClr val="bg1"/>
              </a:solidFill>
            </a:ln>
            <a:noFill/>
            <a:latin typeface="+mn-lt"/>
            <a:ea typeface="+mn-ea"/>
            <a:cs typeface="+mn-cs"/>
          </a:endParaRPr>
        </a:p>
      </dsp:txBody>
      <dsp:txXfrm>
        <a:off x="5818021" y="1790789"/>
        <a:ext cx="806427" cy="665864"/>
      </dsp:txXfrm>
    </dsp:sp>
    <dsp:sp modelId="{9EF8583E-3361-4B7B-80BA-9E1D4D475DAB}">
      <dsp:nvSpPr>
        <dsp:cNvPr id="0" name=""/>
        <dsp:cNvSpPr/>
      </dsp:nvSpPr>
      <dsp:spPr>
        <a:xfrm>
          <a:off x="6567386" y="176081"/>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err="1" smtClean="0">
              <a:ln>
                <a:solidFill>
                  <a:schemeClr val="bg1"/>
                </a:solidFill>
              </a:ln>
              <a:noFill/>
              <a:latin typeface="+mn-lt"/>
              <a:ea typeface="+mn-ea"/>
              <a:cs typeface="+mn-cs"/>
              <a:hlinkClick xmlns:r="http://schemas.openxmlformats.org/officeDocument/2006/relationships" r:id="" action="ppaction://hlinksldjump"/>
            </a:rPr>
            <a:t>דיבייט</a:t>
          </a:r>
          <a:r>
            <a:rPr lang="he-IL" sz="1800" kern="1200" dirty="0" smtClean="0">
              <a:ln>
                <a:solidFill>
                  <a:schemeClr val="bg1"/>
                </a:solidFill>
              </a:ln>
              <a:noFill/>
              <a:latin typeface="+mn-lt"/>
              <a:ea typeface="+mn-ea"/>
              <a:cs typeface="+mn-cs"/>
              <a:hlinkClick xmlns:r="http://schemas.openxmlformats.org/officeDocument/2006/relationships" r:id="" action="ppaction://hlinksldjump"/>
            </a:rPr>
            <a:t> </a:t>
          </a:r>
          <a:endParaRPr lang="en-US" sz="1800" kern="1200" dirty="0">
            <a:ln>
              <a:solidFill>
                <a:schemeClr val="bg1"/>
              </a:solidFill>
            </a:ln>
            <a:noFill/>
            <a:latin typeface="+mn-lt"/>
            <a:ea typeface="+mn-ea"/>
            <a:cs typeface="+mn-cs"/>
          </a:endParaRPr>
        </a:p>
      </dsp:txBody>
      <dsp:txXfrm>
        <a:off x="6743738" y="321694"/>
        <a:ext cx="806427" cy="665864"/>
      </dsp:txXfrm>
    </dsp:sp>
    <dsp:sp modelId="{12FC2A72-1DDF-46E2-AB28-5A87124E68C6}">
      <dsp:nvSpPr>
        <dsp:cNvPr id="0" name=""/>
        <dsp:cNvSpPr/>
      </dsp:nvSpPr>
      <dsp:spPr>
        <a:xfrm>
          <a:off x="7520818" y="644646"/>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smtClean="0">
              <a:ln>
                <a:solidFill>
                  <a:schemeClr val="bg1"/>
                </a:solidFill>
              </a:ln>
              <a:noFill/>
              <a:latin typeface="+mn-lt"/>
              <a:ea typeface="+mn-ea"/>
              <a:cs typeface="+mn-cs"/>
              <a:hlinkClick xmlns:r="http://schemas.openxmlformats.org/officeDocument/2006/relationships" r:id="" action="ppaction://hlinksldjump"/>
            </a:rPr>
            <a:t>הפקת טקס</a:t>
          </a:r>
          <a:endParaRPr lang="en-US" sz="1800" kern="1200" dirty="0">
            <a:ln>
              <a:solidFill>
                <a:schemeClr val="bg1"/>
              </a:solidFill>
            </a:ln>
            <a:noFill/>
            <a:latin typeface="+mn-lt"/>
            <a:ea typeface="+mn-ea"/>
            <a:cs typeface="+mn-cs"/>
          </a:endParaRPr>
        </a:p>
      </dsp:txBody>
      <dsp:txXfrm>
        <a:off x="7697170" y="790259"/>
        <a:ext cx="806427" cy="665864"/>
      </dsp:txXfrm>
    </dsp:sp>
    <dsp:sp modelId="{DFB3AAC8-E8B3-4A1C-9E32-7491316DF044}">
      <dsp:nvSpPr>
        <dsp:cNvPr id="0" name=""/>
        <dsp:cNvSpPr/>
      </dsp:nvSpPr>
      <dsp:spPr>
        <a:xfrm>
          <a:off x="2832154" y="1211786"/>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smtClean="0">
              <a:ln>
                <a:solidFill>
                  <a:schemeClr val="bg1"/>
                </a:solidFill>
              </a:ln>
              <a:noFill/>
              <a:latin typeface="+mn-lt"/>
              <a:ea typeface="+mn-ea"/>
              <a:cs typeface="+mn-cs"/>
              <a:hlinkClick xmlns:r="http://schemas.openxmlformats.org/officeDocument/2006/relationships" r:id="" action="ppaction://hlinksldjump"/>
            </a:rPr>
            <a:t>כתיבת שו"ת אמונה</a:t>
          </a:r>
          <a:endParaRPr lang="en-US" sz="1800" kern="1200" dirty="0">
            <a:ln>
              <a:solidFill>
                <a:schemeClr val="bg1"/>
              </a:solidFill>
            </a:ln>
            <a:noFill/>
            <a:latin typeface="+mn-lt"/>
            <a:ea typeface="+mn-ea"/>
            <a:cs typeface="+mn-cs"/>
          </a:endParaRPr>
        </a:p>
      </dsp:txBody>
      <dsp:txXfrm>
        <a:off x="3008506" y="1357399"/>
        <a:ext cx="806427" cy="665864"/>
      </dsp:txXfrm>
    </dsp:sp>
    <dsp:sp modelId="{77F4C1DA-5C6A-43C2-A54A-FD70B968BB7B}">
      <dsp:nvSpPr>
        <dsp:cNvPr id="0" name=""/>
        <dsp:cNvSpPr/>
      </dsp:nvSpPr>
      <dsp:spPr>
        <a:xfrm>
          <a:off x="942630" y="1250469"/>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he-IL" sz="1600" kern="1200" dirty="0" smtClean="0">
              <a:ln>
                <a:solidFill>
                  <a:schemeClr val="bg1"/>
                </a:solidFill>
              </a:ln>
              <a:noFill/>
              <a:latin typeface="+mn-lt"/>
              <a:ea typeface="+mn-ea"/>
              <a:cs typeface="+mn-cs"/>
              <a:hlinkClick xmlns:r="http://schemas.openxmlformats.org/officeDocument/2006/relationships" r:id="" action="ppaction://hlinksldjump"/>
            </a:rPr>
            <a:t>יומן התנסות </a:t>
          </a:r>
          <a:endParaRPr lang="en-US" sz="1600" kern="1200" dirty="0">
            <a:ln>
              <a:solidFill>
                <a:schemeClr val="bg1"/>
              </a:solidFill>
            </a:ln>
            <a:noFill/>
            <a:latin typeface="+mn-lt"/>
            <a:ea typeface="+mn-ea"/>
            <a:cs typeface="+mn-cs"/>
          </a:endParaRPr>
        </a:p>
      </dsp:txBody>
      <dsp:txXfrm>
        <a:off x="1118982" y="1396082"/>
        <a:ext cx="806427" cy="665864"/>
      </dsp:txXfrm>
    </dsp:sp>
    <dsp:sp modelId="{CF75C2BD-D73E-48E8-8602-75DD67E9F069}">
      <dsp:nvSpPr>
        <dsp:cNvPr id="0" name=""/>
        <dsp:cNvSpPr/>
      </dsp:nvSpPr>
      <dsp:spPr>
        <a:xfrm>
          <a:off x="2860634" y="2189546"/>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e-IL" sz="1400" kern="1200" dirty="0" smtClean="0">
              <a:ln>
                <a:solidFill>
                  <a:schemeClr val="bg1"/>
                </a:solidFill>
              </a:ln>
              <a:noFill/>
              <a:latin typeface="+mn-lt"/>
              <a:ea typeface="+mn-ea"/>
              <a:cs typeface="+mn-cs"/>
            </a:rPr>
            <a:t>הקמת פורום מתוקשב</a:t>
          </a:r>
          <a:endParaRPr lang="en-US" sz="1400" kern="1200" dirty="0">
            <a:ln>
              <a:solidFill>
                <a:schemeClr val="bg1"/>
              </a:solidFill>
            </a:ln>
            <a:noFill/>
            <a:latin typeface="+mn-lt"/>
            <a:ea typeface="+mn-ea"/>
            <a:cs typeface="+mn-cs"/>
          </a:endParaRPr>
        </a:p>
      </dsp:txBody>
      <dsp:txXfrm>
        <a:off x="3036986" y="2335159"/>
        <a:ext cx="806427" cy="665864"/>
      </dsp:txXfrm>
    </dsp:sp>
    <dsp:sp modelId="{CA6D3DFD-767A-45EE-A2E8-684708DDB202}">
      <dsp:nvSpPr>
        <dsp:cNvPr id="0" name=""/>
        <dsp:cNvSpPr/>
      </dsp:nvSpPr>
      <dsp:spPr>
        <a:xfrm>
          <a:off x="3800400" y="720451"/>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e-IL" sz="1400" kern="1200" dirty="0" smtClean="0">
              <a:ln>
                <a:solidFill>
                  <a:schemeClr val="bg1"/>
                </a:solidFill>
              </a:ln>
              <a:noFill/>
              <a:latin typeface="+mn-lt"/>
              <a:ea typeface="+mn-ea"/>
              <a:cs typeface="+mn-cs"/>
              <a:hlinkClick xmlns:r="http://schemas.openxmlformats.org/officeDocument/2006/relationships" r:id="" action="ppaction://hlinksldjump"/>
            </a:rPr>
            <a:t>פרזנטציה</a:t>
          </a:r>
          <a:endParaRPr lang="en-US" sz="1400" kern="1200" dirty="0">
            <a:ln>
              <a:solidFill>
                <a:schemeClr val="bg1"/>
              </a:solidFill>
            </a:ln>
            <a:noFill/>
            <a:latin typeface="+mn-lt"/>
            <a:ea typeface="+mn-ea"/>
            <a:cs typeface="+mn-cs"/>
          </a:endParaRPr>
        </a:p>
      </dsp:txBody>
      <dsp:txXfrm>
        <a:off x="3976752" y="866064"/>
        <a:ext cx="806427" cy="665864"/>
      </dsp:txXfrm>
    </dsp:sp>
    <dsp:sp modelId="{A0924766-B1CD-4ACC-989D-76BB47996B4A}">
      <dsp:nvSpPr>
        <dsp:cNvPr id="0" name=""/>
        <dsp:cNvSpPr/>
      </dsp:nvSpPr>
      <dsp:spPr>
        <a:xfrm>
          <a:off x="2799211" y="235035"/>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e-IL" sz="1400" kern="1200" dirty="0" smtClean="0">
              <a:ln>
                <a:solidFill>
                  <a:schemeClr val="bg1"/>
                </a:solidFill>
              </a:ln>
              <a:noFill/>
              <a:latin typeface="+mn-lt"/>
              <a:ea typeface="+mn-ea"/>
              <a:cs typeface="+mn-cs"/>
              <a:hlinkClick xmlns:r="http://schemas.openxmlformats.org/officeDocument/2006/relationships" r:id="" action="ppaction://hlinksldjump"/>
            </a:rPr>
            <a:t>הלימוד וסביבתי</a:t>
          </a:r>
          <a:endParaRPr lang="en-US" sz="1400" kern="1200" dirty="0">
            <a:ln>
              <a:solidFill>
                <a:schemeClr val="bg1"/>
              </a:solidFill>
            </a:ln>
            <a:noFill/>
            <a:latin typeface="+mn-lt"/>
            <a:ea typeface="+mn-ea"/>
            <a:cs typeface="+mn-cs"/>
          </a:endParaRPr>
        </a:p>
      </dsp:txBody>
      <dsp:txXfrm>
        <a:off x="2975563" y="380648"/>
        <a:ext cx="806427" cy="665864"/>
      </dsp:txXfrm>
    </dsp:sp>
    <dsp:sp modelId="{A11630B5-5AAF-4523-8A83-1A31AE993037}">
      <dsp:nvSpPr>
        <dsp:cNvPr id="0" name=""/>
        <dsp:cNvSpPr/>
      </dsp:nvSpPr>
      <dsp:spPr>
        <a:xfrm>
          <a:off x="5632674" y="665070"/>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smtClean="0">
              <a:ln>
                <a:solidFill>
                  <a:schemeClr val="bg1"/>
                </a:solidFill>
              </a:ln>
              <a:noFill/>
              <a:latin typeface="+mn-lt"/>
              <a:ea typeface="+mn-ea"/>
              <a:cs typeface="+mn-cs"/>
              <a:hlinkClick xmlns:r="http://schemas.openxmlformats.org/officeDocument/2006/relationships" r:id="" action="ppaction://hlinksldjump"/>
            </a:rPr>
            <a:t>פאנל עמדות </a:t>
          </a:r>
          <a:endParaRPr lang="en-US" sz="1800" kern="1200" dirty="0">
            <a:ln>
              <a:solidFill>
                <a:schemeClr val="bg1"/>
              </a:solidFill>
            </a:ln>
            <a:noFill/>
            <a:latin typeface="+mn-lt"/>
            <a:ea typeface="+mn-ea"/>
            <a:cs typeface="+mn-cs"/>
          </a:endParaRPr>
        </a:p>
      </dsp:txBody>
      <dsp:txXfrm>
        <a:off x="5809026" y="810683"/>
        <a:ext cx="806427" cy="665864"/>
      </dsp:txXfrm>
    </dsp:sp>
    <dsp:sp modelId="{2C4BF05C-81B1-4841-864C-FC901D4F570D}">
      <dsp:nvSpPr>
        <dsp:cNvPr id="0" name=""/>
        <dsp:cNvSpPr/>
      </dsp:nvSpPr>
      <dsp:spPr>
        <a:xfrm>
          <a:off x="6595263" y="1135270"/>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smtClean="0">
              <a:ln>
                <a:solidFill>
                  <a:schemeClr val="bg1"/>
                </a:solidFill>
              </a:ln>
              <a:noFill/>
              <a:latin typeface="+mn-lt"/>
              <a:ea typeface="+mn-ea"/>
              <a:cs typeface="+mn-cs"/>
              <a:hlinkClick xmlns:r="http://schemas.openxmlformats.org/officeDocument/2006/relationships" r:id="" action="ppaction://hlinksldjump"/>
            </a:rPr>
            <a:t>לימוד משותף</a:t>
          </a:r>
          <a:endParaRPr lang="en-US" sz="1800" kern="1200" dirty="0">
            <a:ln>
              <a:solidFill>
                <a:schemeClr val="bg1"/>
              </a:solidFill>
            </a:ln>
            <a:noFill/>
            <a:latin typeface="+mn-lt"/>
            <a:ea typeface="+mn-ea"/>
            <a:cs typeface="+mn-cs"/>
          </a:endParaRPr>
        </a:p>
      </dsp:txBody>
      <dsp:txXfrm>
        <a:off x="6771615" y="1280883"/>
        <a:ext cx="806427" cy="665864"/>
      </dsp:txXfrm>
    </dsp:sp>
    <dsp:sp modelId="{9F2B6909-C7B0-49B2-9F4D-71190CB56E3C}">
      <dsp:nvSpPr>
        <dsp:cNvPr id="0" name=""/>
        <dsp:cNvSpPr/>
      </dsp:nvSpPr>
      <dsp:spPr>
        <a:xfrm>
          <a:off x="989598" y="2235821"/>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he-IL" sz="1800" kern="1200" dirty="0" smtClean="0">
              <a:ln>
                <a:solidFill>
                  <a:schemeClr val="bg1"/>
                </a:solidFill>
              </a:ln>
              <a:noFill/>
              <a:latin typeface="+mn-lt"/>
              <a:ea typeface="+mn-ea"/>
              <a:cs typeface="+mn-cs"/>
              <a:hlinkClick xmlns:r="http://schemas.openxmlformats.org/officeDocument/2006/relationships" r:id="" action="ppaction://hlinksldjump"/>
            </a:rPr>
            <a:t>עריכת דף מקורות</a:t>
          </a:r>
          <a:endParaRPr lang="en-US" sz="1800" kern="1200" dirty="0" smtClean="0">
            <a:ln>
              <a:solidFill>
                <a:schemeClr val="bg1"/>
              </a:solidFill>
            </a:ln>
            <a:noFill/>
            <a:latin typeface="+mn-lt"/>
            <a:ea typeface="+mn-ea"/>
            <a:cs typeface="+mn-cs"/>
          </a:endParaRPr>
        </a:p>
        <a:p>
          <a:pPr lvl="0" algn="ctr" defTabSz="577850">
            <a:lnSpc>
              <a:spcPct val="90000"/>
            </a:lnSpc>
            <a:spcBef>
              <a:spcPct val="0"/>
            </a:spcBef>
            <a:spcAft>
              <a:spcPct val="35000"/>
            </a:spcAft>
          </a:pPr>
          <a:r>
            <a:rPr lang="he-IL" sz="1100" kern="1200" dirty="0" smtClean="0"/>
            <a:t> </a:t>
          </a:r>
          <a:endParaRPr lang="en-US" sz="1100" kern="1200" dirty="0"/>
        </a:p>
      </dsp:txBody>
      <dsp:txXfrm>
        <a:off x="1165950" y="2381434"/>
        <a:ext cx="806427" cy="665864"/>
      </dsp:txXfrm>
    </dsp:sp>
    <dsp:sp modelId="{32B8B894-9034-4D5D-AF84-F9E34F839D52}">
      <dsp:nvSpPr>
        <dsp:cNvPr id="0" name=""/>
        <dsp:cNvSpPr/>
      </dsp:nvSpPr>
      <dsp:spPr>
        <a:xfrm>
          <a:off x="4711373" y="206664"/>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e-IL" sz="1400" kern="1200" dirty="0" smtClean="0">
              <a:ln>
                <a:solidFill>
                  <a:schemeClr val="bg1"/>
                </a:solidFill>
              </a:ln>
              <a:noFill/>
              <a:latin typeface="+mn-lt"/>
              <a:ea typeface="+mn-ea"/>
              <a:cs typeface="+mn-cs"/>
              <a:hlinkClick xmlns:r="http://schemas.openxmlformats.org/officeDocument/2006/relationships" r:id="" action="ppaction://hlinksldjump"/>
            </a:rPr>
            <a:t>רפלקציה</a:t>
          </a:r>
        </a:p>
        <a:p>
          <a:pPr lvl="0" algn="ctr" defTabSz="622300">
            <a:lnSpc>
              <a:spcPct val="90000"/>
            </a:lnSpc>
            <a:spcBef>
              <a:spcPct val="0"/>
            </a:spcBef>
            <a:spcAft>
              <a:spcPct val="35000"/>
            </a:spcAft>
          </a:pPr>
          <a:r>
            <a:rPr lang="he-IL" sz="1400" kern="1200" dirty="0" smtClean="0">
              <a:ln>
                <a:solidFill>
                  <a:schemeClr val="bg1"/>
                </a:solidFill>
              </a:ln>
              <a:noFill/>
              <a:latin typeface="+mn-lt"/>
              <a:ea typeface="+mn-ea"/>
              <a:cs typeface="+mn-cs"/>
              <a:hlinkClick xmlns:r="http://schemas.openxmlformats.org/officeDocument/2006/relationships" r:id="" action="ppaction://hlinksldjump"/>
            </a:rPr>
            <a:t>הלימוד ואני</a:t>
          </a:r>
          <a:endParaRPr lang="en-US" sz="1400" kern="1200" dirty="0">
            <a:ln>
              <a:solidFill>
                <a:schemeClr val="bg1"/>
              </a:solidFill>
            </a:ln>
            <a:noFill/>
            <a:latin typeface="+mn-lt"/>
            <a:ea typeface="+mn-ea"/>
            <a:cs typeface="+mn-cs"/>
          </a:endParaRPr>
        </a:p>
      </dsp:txBody>
      <dsp:txXfrm>
        <a:off x="4887725" y="352277"/>
        <a:ext cx="806427" cy="665864"/>
      </dsp:txXfrm>
    </dsp:sp>
    <dsp:sp modelId="{1D60316F-C6B5-4F02-8A23-FA01417506BA}">
      <dsp:nvSpPr>
        <dsp:cNvPr id="0" name=""/>
        <dsp:cNvSpPr/>
      </dsp:nvSpPr>
      <dsp:spPr>
        <a:xfrm>
          <a:off x="3778469" y="1689780"/>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smtClean="0">
              <a:ln>
                <a:solidFill>
                  <a:schemeClr val="bg1"/>
                </a:solidFill>
              </a:ln>
              <a:noFill/>
              <a:latin typeface="+mn-lt"/>
              <a:ea typeface="+mn-ea"/>
              <a:cs typeface="+mn-cs"/>
              <a:hlinkClick xmlns:r="http://schemas.openxmlformats.org/officeDocument/2006/relationships" r:id="" action="ppaction://hlinksldjump"/>
            </a:rPr>
            <a:t>חבורת לימוד</a:t>
          </a:r>
          <a:endParaRPr lang="en-US" sz="1800" kern="1200" dirty="0">
            <a:ln>
              <a:solidFill>
                <a:schemeClr val="bg1"/>
              </a:solidFill>
            </a:ln>
            <a:noFill/>
            <a:latin typeface="+mn-lt"/>
            <a:ea typeface="+mn-ea"/>
            <a:cs typeface="+mn-cs"/>
          </a:endParaRPr>
        </a:p>
      </dsp:txBody>
      <dsp:txXfrm>
        <a:off x="3954821" y="1835393"/>
        <a:ext cx="806427" cy="665864"/>
      </dsp:txXfrm>
    </dsp:sp>
    <dsp:sp modelId="{3F0DD826-FEA6-4FF7-8BBC-C4D52789C47C}">
      <dsp:nvSpPr>
        <dsp:cNvPr id="0" name=""/>
        <dsp:cNvSpPr/>
      </dsp:nvSpPr>
      <dsp:spPr>
        <a:xfrm>
          <a:off x="4730128" y="1187971"/>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smtClean="0">
              <a:ln>
                <a:solidFill>
                  <a:schemeClr val="bg1"/>
                </a:solidFill>
              </a:ln>
              <a:noFill/>
              <a:latin typeface="+mn-lt"/>
              <a:ea typeface="+mn-ea"/>
              <a:cs typeface="+mn-cs"/>
              <a:hlinkClick xmlns:r="http://schemas.openxmlformats.org/officeDocument/2006/relationships" r:id="" action="ppaction://hlinksldjump"/>
            </a:rPr>
            <a:t>נייר עמדה</a:t>
          </a:r>
          <a:endParaRPr lang="en-US" sz="1800" kern="1200" dirty="0">
            <a:ln>
              <a:solidFill>
                <a:schemeClr val="bg1"/>
              </a:solidFill>
            </a:ln>
            <a:noFill/>
            <a:latin typeface="+mn-lt"/>
            <a:ea typeface="+mn-ea"/>
            <a:cs typeface="+mn-cs"/>
          </a:endParaRPr>
        </a:p>
      </dsp:txBody>
      <dsp:txXfrm>
        <a:off x="4906480" y="1333584"/>
        <a:ext cx="806427" cy="665864"/>
      </dsp:txXfrm>
    </dsp:sp>
    <dsp:sp modelId="{097721F2-22FD-4B89-A406-B84859ED2B69}">
      <dsp:nvSpPr>
        <dsp:cNvPr id="0" name=""/>
        <dsp:cNvSpPr/>
      </dsp:nvSpPr>
      <dsp:spPr>
        <a:xfrm>
          <a:off x="4711628" y="2158129"/>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smtClean="0">
              <a:ln>
                <a:solidFill>
                  <a:schemeClr val="bg1"/>
                </a:solidFill>
              </a:ln>
              <a:noFill/>
              <a:latin typeface="+mn-lt"/>
              <a:ea typeface="+mn-ea"/>
              <a:cs typeface="+mn-cs"/>
              <a:hlinkClick xmlns:r="http://schemas.openxmlformats.org/officeDocument/2006/relationships" r:id="" action="ppaction://hlinksldjump"/>
            </a:rPr>
            <a:t>סיור לימודי</a:t>
          </a:r>
          <a:endParaRPr lang="en-US" sz="1800" kern="1200" dirty="0">
            <a:ln>
              <a:solidFill>
                <a:schemeClr val="bg1"/>
              </a:solidFill>
            </a:ln>
            <a:noFill/>
            <a:latin typeface="+mn-lt"/>
            <a:ea typeface="+mn-ea"/>
            <a:cs typeface="+mn-cs"/>
          </a:endParaRPr>
        </a:p>
      </dsp:txBody>
      <dsp:txXfrm>
        <a:off x="4887980" y="2303742"/>
        <a:ext cx="806427" cy="665864"/>
      </dsp:txXfrm>
    </dsp:sp>
    <dsp:sp modelId="{84D2BB20-D7B4-4F95-9038-F298B40E654A}">
      <dsp:nvSpPr>
        <dsp:cNvPr id="0" name=""/>
        <dsp:cNvSpPr/>
      </dsp:nvSpPr>
      <dsp:spPr>
        <a:xfrm>
          <a:off x="7490032" y="1634016"/>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he-IL" sz="1800" kern="1200" dirty="0" smtClean="0">
              <a:ln>
                <a:solidFill>
                  <a:schemeClr val="bg1"/>
                </a:solidFill>
              </a:ln>
              <a:noFill/>
              <a:latin typeface="+mn-lt"/>
              <a:ea typeface="+mn-ea"/>
              <a:cs typeface="+mn-cs"/>
              <a:hlinkClick xmlns:r="http://schemas.openxmlformats.org/officeDocument/2006/relationships" r:id="" action="ppaction://hlinksldjump"/>
            </a:rPr>
            <a:t>ראיון אישי</a:t>
          </a:r>
          <a:endParaRPr lang="en-US" sz="1800" kern="1200" dirty="0">
            <a:ln>
              <a:solidFill>
                <a:schemeClr val="bg1"/>
              </a:solidFill>
            </a:ln>
            <a:noFill/>
            <a:latin typeface="+mn-lt"/>
            <a:ea typeface="+mn-ea"/>
            <a:cs typeface="+mn-cs"/>
          </a:endParaRPr>
        </a:p>
      </dsp:txBody>
      <dsp:txXfrm>
        <a:off x="7666384" y="1779629"/>
        <a:ext cx="806427" cy="665864"/>
      </dsp:txXfrm>
    </dsp:sp>
    <dsp:sp modelId="{42D9DF98-EB09-4F81-B54A-B300748987E8}">
      <dsp:nvSpPr>
        <dsp:cNvPr id="0" name=""/>
        <dsp:cNvSpPr/>
      </dsp:nvSpPr>
      <dsp:spPr>
        <a:xfrm>
          <a:off x="0" y="786526"/>
          <a:ext cx="1159131" cy="957090"/>
        </a:xfrm>
        <a:prstGeom prst="hexag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e-IL" sz="1400" kern="1200" dirty="0" smtClean="0">
              <a:ln>
                <a:solidFill>
                  <a:schemeClr val="bg1"/>
                </a:solidFill>
              </a:ln>
              <a:noFill/>
              <a:latin typeface="+mn-lt"/>
              <a:ea typeface="+mn-ea"/>
              <a:cs typeface="+mn-cs"/>
              <a:hlinkClick xmlns:r="http://schemas.openxmlformats.org/officeDocument/2006/relationships" r:id="" action="ppaction://hlinksldjump"/>
            </a:rPr>
            <a:t>הכנת פעולה לתנועת נוער</a:t>
          </a:r>
          <a:endParaRPr lang="en-US" sz="1400" kern="1200" dirty="0">
            <a:ln>
              <a:solidFill>
                <a:schemeClr val="bg1"/>
              </a:solidFill>
            </a:ln>
            <a:noFill/>
            <a:latin typeface="+mn-lt"/>
            <a:ea typeface="+mn-ea"/>
            <a:cs typeface="+mn-cs"/>
          </a:endParaRPr>
        </a:p>
      </dsp:txBody>
      <dsp:txXfrm>
        <a:off x="176352" y="932139"/>
        <a:ext cx="806427" cy="6658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22B0A1-3F81-4E2B-A8F6-ADB3A05FC914}">
      <dsp:nvSpPr>
        <dsp:cNvPr id="0" name=""/>
        <dsp:cNvSpPr/>
      </dsp:nvSpPr>
      <dsp:spPr>
        <a:xfrm>
          <a:off x="0" y="3334"/>
          <a:ext cx="4824412" cy="6199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e-IL" sz="1400" b="1" u="none" kern="1200" dirty="0" smtClean="0"/>
            <a:t>אבן דרך מס' 1: </a:t>
          </a:r>
        </a:p>
        <a:p>
          <a:pPr lvl="0" algn="ctr" defTabSz="622300">
            <a:lnSpc>
              <a:spcPct val="90000"/>
            </a:lnSpc>
            <a:spcBef>
              <a:spcPct val="0"/>
            </a:spcBef>
            <a:spcAft>
              <a:spcPct val="35000"/>
            </a:spcAft>
          </a:pPr>
          <a:r>
            <a:rPr lang="he-IL" sz="1400" b="1" u="none" kern="1200" dirty="0" smtClean="0"/>
            <a:t>ניסוח שאלה </a:t>
          </a:r>
          <a:r>
            <a:rPr lang="he-IL" sz="1400" b="1" u="none" kern="1200" dirty="0" err="1" smtClean="0"/>
            <a:t>פוריה</a:t>
          </a:r>
          <a:r>
            <a:rPr lang="he-IL" sz="1400" b="1" u="none" kern="1200" dirty="0" smtClean="0"/>
            <a:t> המניעה את הלמידה וקביעת תוצר מסכם</a:t>
          </a:r>
          <a:endParaRPr lang="en-US" sz="1400" u="none" kern="1200" dirty="0"/>
        </a:p>
      </dsp:txBody>
      <dsp:txXfrm>
        <a:off x="18157" y="21491"/>
        <a:ext cx="4788098" cy="583618"/>
      </dsp:txXfrm>
    </dsp:sp>
    <dsp:sp modelId="{0DDCB6D5-2422-44B2-A7C9-BDE335A6E7BF}">
      <dsp:nvSpPr>
        <dsp:cNvPr id="0" name=""/>
        <dsp:cNvSpPr/>
      </dsp:nvSpPr>
      <dsp:spPr>
        <a:xfrm rot="5400000">
          <a:off x="2300146" y="633195"/>
          <a:ext cx="224119" cy="2789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2328515" y="660620"/>
        <a:ext cx="167381" cy="156883"/>
      </dsp:txXfrm>
    </dsp:sp>
    <dsp:sp modelId="{739AAFA7-73AC-4726-A46D-C2D542FCA95C}">
      <dsp:nvSpPr>
        <dsp:cNvPr id="0" name=""/>
        <dsp:cNvSpPr/>
      </dsp:nvSpPr>
      <dsp:spPr>
        <a:xfrm>
          <a:off x="0" y="922093"/>
          <a:ext cx="4824412" cy="6199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he-IL" sz="1400" b="1" u="none" kern="1200" dirty="0" smtClean="0"/>
            <a:t>אבן דרך מס' 2: </a:t>
          </a:r>
        </a:p>
        <a:p>
          <a:pPr lvl="0" algn="ctr" defTabSz="622300" rtl="1">
            <a:lnSpc>
              <a:spcPct val="90000"/>
            </a:lnSpc>
            <a:spcBef>
              <a:spcPct val="0"/>
            </a:spcBef>
            <a:spcAft>
              <a:spcPct val="35000"/>
            </a:spcAft>
          </a:pPr>
          <a:r>
            <a:rPr lang="he-IL" sz="1400" b="1" u="none" kern="1200" dirty="0" smtClean="0"/>
            <a:t>לימוד ההוגים וביצוע מטלת ידע והבנה כסיכום ביניים  </a:t>
          </a:r>
          <a:endParaRPr lang="en-US" sz="1400" b="1" u="none" kern="1200" dirty="0"/>
        </a:p>
      </dsp:txBody>
      <dsp:txXfrm>
        <a:off x="18157" y="940250"/>
        <a:ext cx="4788098" cy="583618"/>
      </dsp:txXfrm>
    </dsp:sp>
    <dsp:sp modelId="{318FA3CC-A4C4-400F-920F-19D43F4F9BBE}">
      <dsp:nvSpPr>
        <dsp:cNvPr id="0" name=""/>
        <dsp:cNvSpPr/>
      </dsp:nvSpPr>
      <dsp:spPr>
        <a:xfrm rot="5400000">
          <a:off x="2291791" y="1563095"/>
          <a:ext cx="240829" cy="2789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400000">
        <a:off x="2328515" y="1582166"/>
        <a:ext cx="167381" cy="168580"/>
      </dsp:txXfrm>
    </dsp:sp>
    <dsp:sp modelId="{19ECCECA-0DA5-449C-8AFF-BE946151607B}">
      <dsp:nvSpPr>
        <dsp:cNvPr id="0" name=""/>
        <dsp:cNvSpPr/>
      </dsp:nvSpPr>
      <dsp:spPr>
        <a:xfrm>
          <a:off x="0" y="1863133"/>
          <a:ext cx="4824412" cy="6199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sz="1400" b="1" u="none" kern="1200" dirty="0" smtClean="0"/>
            <a:t>אבן דרך מס' 3 : </a:t>
          </a:r>
          <a:r>
            <a:rPr lang="en-US" sz="1400" b="1" u="none" kern="1200" dirty="0" smtClean="0"/>
            <a:t/>
          </a:r>
          <a:br>
            <a:rPr lang="en-US" sz="1400" b="1" u="none" kern="1200" dirty="0" smtClean="0"/>
          </a:br>
          <a:r>
            <a:rPr lang="he-IL" sz="1400" b="1" u="none" kern="1200" dirty="0" smtClean="0"/>
            <a:t>חקר פעיל לקראת ביצוע פרויקט- עבודה בכיתה או מחוצה לה</a:t>
          </a:r>
          <a:endParaRPr lang="en-US" sz="1400" b="1" u="none" kern="1200" dirty="0" smtClean="0"/>
        </a:p>
        <a:p>
          <a:pPr lvl="0" algn="ctr" defTabSz="533400" rtl="1">
            <a:lnSpc>
              <a:spcPct val="90000"/>
            </a:lnSpc>
            <a:spcBef>
              <a:spcPct val="0"/>
            </a:spcBef>
            <a:spcAft>
              <a:spcPct val="35000"/>
            </a:spcAft>
          </a:pPr>
          <a:endParaRPr lang="en-US" sz="1400" b="1" u="none" kern="1200" dirty="0"/>
        </a:p>
      </dsp:txBody>
      <dsp:txXfrm>
        <a:off x="18157" y="1881290"/>
        <a:ext cx="4788098" cy="583618"/>
      </dsp:txXfrm>
    </dsp:sp>
    <dsp:sp modelId="{ED83707A-18C4-4FED-B2F7-4C7A652D6325}">
      <dsp:nvSpPr>
        <dsp:cNvPr id="0" name=""/>
        <dsp:cNvSpPr/>
      </dsp:nvSpPr>
      <dsp:spPr>
        <a:xfrm rot="5400000">
          <a:off x="2295969" y="2498564"/>
          <a:ext cx="232474" cy="2789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2328516" y="2521811"/>
        <a:ext cx="167381" cy="162732"/>
      </dsp:txXfrm>
    </dsp:sp>
    <dsp:sp modelId="{66AC5B90-B480-4221-9289-D2D59AB341CB}">
      <dsp:nvSpPr>
        <dsp:cNvPr id="0" name=""/>
        <dsp:cNvSpPr/>
      </dsp:nvSpPr>
      <dsp:spPr>
        <a:xfrm>
          <a:off x="0" y="2793032"/>
          <a:ext cx="4824412" cy="6199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he-IL" sz="1400" b="1" u="none" kern="1200" dirty="0" smtClean="0"/>
            <a:t>אבן דרך מס' 4 : ביצוע הפרויקט והצגתו</a:t>
          </a:r>
          <a:endParaRPr lang="en-US" sz="1400" b="1" u="none" kern="1200" dirty="0"/>
        </a:p>
      </dsp:txBody>
      <dsp:txXfrm>
        <a:off x="18157" y="2811189"/>
        <a:ext cx="4788098" cy="58361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80FA4D-7E87-414D-9CCD-18E321C4524A}" type="datetimeFigureOut">
              <a:rPr lang="en-US" smtClean="0"/>
              <a:t>12/23/2015</a:t>
            </a:fld>
            <a:endParaRPr lang="en-US"/>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050DD5-F4FA-4CA9-B590-76F6C378147F}" type="slidenum">
              <a:rPr lang="en-US" smtClean="0"/>
              <a:t>‹#›</a:t>
            </a:fld>
            <a:endParaRPr lang="en-US"/>
          </a:p>
        </p:txBody>
      </p:sp>
    </p:spTree>
    <p:extLst>
      <p:ext uri="{BB962C8B-B14F-4D97-AF65-F5344CB8AC3E}">
        <p14:creationId xmlns:p14="http://schemas.microsoft.com/office/powerpoint/2010/main" val="877642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dirty="0"/>
          </a:p>
        </p:txBody>
      </p:sp>
      <p:sp>
        <p:nvSpPr>
          <p:cNvPr id="4" name="מציין מיקום של מספר שקופית 3"/>
          <p:cNvSpPr>
            <a:spLocks noGrp="1"/>
          </p:cNvSpPr>
          <p:nvPr>
            <p:ph type="sldNum" sz="quarter" idx="10"/>
          </p:nvPr>
        </p:nvSpPr>
        <p:spPr/>
        <p:txBody>
          <a:bodyPr/>
          <a:lstStyle/>
          <a:p>
            <a:fld id="{3E050DD5-F4FA-4CA9-B590-76F6C378147F}" type="slidenum">
              <a:rPr lang="en-US" smtClean="0"/>
              <a:t>1</a:t>
            </a:fld>
            <a:endParaRPr lang="en-US"/>
          </a:p>
        </p:txBody>
      </p:sp>
    </p:spTree>
    <p:extLst>
      <p:ext uri="{BB962C8B-B14F-4D97-AF65-F5344CB8AC3E}">
        <p14:creationId xmlns:p14="http://schemas.microsoft.com/office/powerpoint/2010/main" val="2227118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ט</a:t>
            </a:r>
            <a:endParaRPr lang="en-US" dirty="0"/>
          </a:p>
        </p:txBody>
      </p:sp>
      <p:sp>
        <p:nvSpPr>
          <p:cNvPr id="4" name="מציין מיקום של מספר שקופית 3"/>
          <p:cNvSpPr>
            <a:spLocks noGrp="1"/>
          </p:cNvSpPr>
          <p:nvPr>
            <p:ph type="sldNum" sz="quarter" idx="10"/>
          </p:nvPr>
        </p:nvSpPr>
        <p:spPr/>
        <p:txBody>
          <a:bodyPr/>
          <a:lstStyle/>
          <a:p>
            <a:fld id="{3E050DD5-F4FA-4CA9-B590-76F6C378147F}" type="slidenum">
              <a:rPr lang="en-US" smtClean="0"/>
              <a:t>6</a:t>
            </a:fld>
            <a:endParaRPr lang="en-US"/>
          </a:p>
        </p:txBody>
      </p:sp>
    </p:spTree>
    <p:extLst>
      <p:ext uri="{BB962C8B-B14F-4D97-AF65-F5344CB8AC3E}">
        <p14:creationId xmlns:p14="http://schemas.microsoft.com/office/powerpoint/2010/main" val="2473003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A3F1FDD7-0EF6-4FD7-A582-CAD38D235B1C}" type="slidenum">
              <a:rPr lang="he-IL" smtClean="0"/>
              <a:t>19</a:t>
            </a:fld>
            <a:endParaRPr lang="he-IL"/>
          </a:p>
        </p:txBody>
      </p:sp>
    </p:spTree>
    <p:extLst>
      <p:ext uri="{BB962C8B-B14F-4D97-AF65-F5344CB8AC3E}">
        <p14:creationId xmlns:p14="http://schemas.microsoft.com/office/powerpoint/2010/main" val="1269834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A3F1FDD7-0EF6-4FD7-A582-CAD38D235B1C}" type="slidenum">
              <a:rPr lang="he-IL" smtClean="0"/>
              <a:t>20</a:t>
            </a:fld>
            <a:endParaRPr lang="he-IL"/>
          </a:p>
        </p:txBody>
      </p:sp>
    </p:spTree>
    <p:extLst>
      <p:ext uri="{BB962C8B-B14F-4D97-AF65-F5344CB8AC3E}">
        <p14:creationId xmlns:p14="http://schemas.microsoft.com/office/powerpoint/2010/main" val="3036146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A3F1FDD7-0EF6-4FD7-A582-CAD38D235B1C}" type="slidenum">
              <a:rPr lang="he-IL" smtClean="0"/>
              <a:t>21</a:t>
            </a:fld>
            <a:endParaRPr lang="he-IL"/>
          </a:p>
        </p:txBody>
      </p:sp>
    </p:spTree>
    <p:extLst>
      <p:ext uri="{BB962C8B-B14F-4D97-AF65-F5344CB8AC3E}">
        <p14:creationId xmlns:p14="http://schemas.microsoft.com/office/powerpoint/2010/main" val="1379229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9368544-BB18-48A5-A6C1-5211E568EA87}" type="datetimeFigureOut">
              <a:rPr lang="en-US" smtClean="0"/>
              <a:t>12/23/2015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145029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E9368544-BB18-48A5-A6C1-5211E568EA87}"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4181354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כותרת וכיתוב">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he-IL" smtClean="0"/>
              <a:t>לחץ כדי לערוך סגנון כותרת של תבנית בסיס</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E9368544-BB18-48A5-A6C1-5211E568EA87}"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2629516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ציטוט עם כיתוב">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he-IL" smtClean="0"/>
              <a:t>לחץ כדי לערוך סגנון כותרת של תבנית בסיס</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E9368544-BB18-48A5-A6C1-5211E568EA87}"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1739964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כרטיס שם">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E9368544-BB18-48A5-A6C1-5211E568EA87}"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3455179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עמודות">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9368544-BB18-48A5-A6C1-5211E568EA87}" type="datetimeFigureOut">
              <a:rPr lang="en-US" smtClean="0"/>
              <a:t>12/23/2015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2062828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עמודת 3 תמונות">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9368544-BB18-48A5-A6C1-5211E568EA87}" type="datetimeFigureOut">
              <a:rPr lang="en-US" smtClean="0"/>
              <a:t>12/23/2015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1032986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9368544-BB18-48A5-A6C1-5211E568EA87}"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1032929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9368544-BB18-48A5-A6C1-5211E568EA87}"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1515281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E9368544-BB18-48A5-A6C1-5211E568EA87}"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1311123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E9368544-BB18-48A5-A6C1-5211E568EA87}"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47259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E9368544-BB18-48A5-A6C1-5211E568EA87}"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411950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E9368544-BB18-48A5-A6C1-5211E568EA87}" type="datetimeFigureOut">
              <a:rPr lang="en-US" smtClean="0"/>
              <a:t>12/23/2015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4042436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E9368544-BB18-48A5-A6C1-5211E568EA87}" type="datetimeFigureOut">
              <a:rPr lang="en-US" smtClean="0"/>
              <a:t>12/23/2015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15859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68544-BB18-48A5-A6C1-5211E568EA87}" type="datetimeFigureOut">
              <a:rPr lang="en-US" smtClean="0"/>
              <a:t>12/23/2015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1112900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E9368544-BB18-48A5-A6C1-5211E568EA87}"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884511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he-IL" smtClean="0"/>
              <a:t>לחץ על הסמל כדי להוסיף תמונה</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E9368544-BB18-48A5-A6C1-5211E568EA87}"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9F7EBA6-7178-4602-A4F5-4A571B8A3C42}" type="slidenum">
              <a:rPr lang="en-US" smtClean="0"/>
              <a:t>‹#›</a:t>
            </a:fld>
            <a:endParaRPr lang="en-US"/>
          </a:p>
        </p:txBody>
      </p:sp>
    </p:spTree>
    <p:extLst>
      <p:ext uri="{BB962C8B-B14F-4D97-AF65-F5344CB8AC3E}">
        <p14:creationId xmlns:p14="http://schemas.microsoft.com/office/powerpoint/2010/main" val="1090364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9368544-BB18-48A5-A6C1-5211E568EA87}" type="datetimeFigureOut">
              <a:rPr lang="en-US" smtClean="0"/>
              <a:t>12/23/2015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9F7EBA6-7178-4602-A4F5-4A571B8A3C42}" type="slidenum">
              <a:rPr lang="en-US" smtClean="0"/>
              <a:t>‹#›</a:t>
            </a:fld>
            <a:endParaRPr lang="en-US"/>
          </a:p>
        </p:txBody>
      </p:sp>
    </p:spTree>
    <p:extLst>
      <p:ext uri="{BB962C8B-B14F-4D97-AF65-F5344CB8AC3E}">
        <p14:creationId xmlns:p14="http://schemas.microsoft.com/office/powerpoint/2010/main" val="977475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RITMID@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http://he.wikipedia.org/wiki/%D7%A8%D7%90%D7%99%D7%95%D7%9F_%D7%A2%D7%95%D7%9E%D7%A7" TargetMode="External"/><Relationship Id="rId2" Type="http://schemas.openxmlformats.org/officeDocument/2006/relationships/hyperlink" Target="http://he.wikipedia.org/wiki/%D7%A8%D7%90%D7%99%D7%95%D7%9F_%D7%A2%D7%95%D7%9E%D7%A7" TargetMode="External"/><Relationship Id="rId1" Type="http://schemas.openxmlformats.org/officeDocument/2006/relationships/slideLayout" Target="../slideLayouts/slideLayout3.xml"/><Relationship Id="rId4" Type="http://schemas.openxmlformats.org/officeDocument/2006/relationships/slide" Target="slide6.xml"/></Relationships>
</file>

<file path=ppt/slides/_rels/slide1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9.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hyperlink" Target="http://portal.macam.ac.il/ArticlePage.aspx?id=476" TargetMode="Externa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hyperlink" Target="http://www.brancoweiss.org.il/1120/786.htm" TargetMode="External"/><Relationship Id="rId1" Type="http://schemas.openxmlformats.org/officeDocument/2006/relationships/slideLayout" Target="../slideLayouts/slideLayout4.xml"/><Relationship Id="rId5" Type="http://schemas.openxmlformats.org/officeDocument/2006/relationships/slide" Target="slide6.xml"/><Relationship Id="rId4" Type="http://schemas.openxmlformats.org/officeDocument/2006/relationships/hyperlink" Target="http://levladaat.org/content/80" TargetMode="External"/></Relationships>
</file>

<file path=ppt/slides/_rels/slide1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slide" Target="slide4.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26.xml"/><Relationship Id="rId7" Type="http://schemas.openxmlformats.org/officeDocument/2006/relationships/slide" Target="slide21.xml"/><Relationship Id="rId2" Type="http://schemas.openxmlformats.org/officeDocument/2006/relationships/slide" Target="slide25.xml"/><Relationship Id="rId1" Type="http://schemas.openxmlformats.org/officeDocument/2006/relationships/slideLayout" Target="../slideLayouts/slideLayout14.xml"/><Relationship Id="rId6" Type="http://schemas.openxmlformats.org/officeDocument/2006/relationships/slide" Target="slide20.xml"/><Relationship Id="rId5" Type="http://schemas.openxmlformats.org/officeDocument/2006/relationships/slide" Target="slide19.xml"/><Relationship Id="rId10" Type="http://schemas.openxmlformats.org/officeDocument/2006/relationships/slide" Target="slide6.xml"/><Relationship Id="rId4" Type="http://schemas.openxmlformats.org/officeDocument/2006/relationships/slide" Target="slide27.xml"/><Relationship Id="rId9"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hyperlink" Target="http://levladaat.org/content/232" TargetMode="External"/><Relationship Id="rId1" Type="http://schemas.openxmlformats.org/officeDocument/2006/relationships/slideLayout" Target="../slideLayouts/slideLayout6.xml"/><Relationship Id="rId4" Type="http://schemas.openxmlformats.org/officeDocument/2006/relationships/slide" Target="slide4.xml"/></Relationships>
</file>

<file path=ppt/slides/_rels/slide6.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slide" Target="slide4.xml"/></Relationships>
</file>

<file path=ppt/slides/_rels/slide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hyperlink" Target="http://www.ceci.org.il/education/debate" TargetMode="Externa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hyperlink" Target="http://www.daat.ac.il/he-il/kehilot/yehudi-olami/gerba2.ht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154954" y="1014608"/>
            <a:ext cx="10005735" cy="3762773"/>
          </a:xfrm>
        </p:spPr>
        <p:txBody>
          <a:bodyPr anchor="t"/>
          <a:lstStyle/>
          <a:p>
            <a:pPr algn="r" rtl="1"/>
            <a:r>
              <a:rPr lang="he-IL" sz="2800" dirty="0" smtClean="0"/>
              <a:t>מנהל החינוך הדתי 								הפיקוח על הוראת מחשבת ישראל </a:t>
            </a:r>
            <a:br>
              <a:rPr lang="he-IL" sz="2800" dirty="0" smtClean="0"/>
            </a:br>
            <a:r>
              <a:rPr lang="he-IL" sz="2800" dirty="0"/>
              <a:t/>
            </a:r>
            <a:br>
              <a:rPr lang="he-IL" sz="2800" dirty="0"/>
            </a:br>
            <a:r>
              <a:rPr lang="he-IL" dirty="0" smtClean="0"/>
              <a:t/>
            </a:r>
            <a:br>
              <a:rPr lang="he-IL" dirty="0" smtClean="0"/>
            </a:br>
            <a:r>
              <a:rPr lang="he-IL" dirty="0" smtClean="0"/>
              <a:t/>
            </a:r>
            <a:br>
              <a:rPr lang="he-IL" dirty="0" smtClean="0"/>
            </a:br>
            <a:r>
              <a:rPr lang="he-IL" dirty="0" smtClean="0"/>
              <a:t>חלופות בהערכה במחשבת ישראל </a:t>
            </a:r>
            <a:br>
              <a:rPr lang="he-IL" dirty="0" smtClean="0"/>
            </a:br>
            <a:endParaRPr lang="en-US" dirty="0"/>
          </a:p>
        </p:txBody>
      </p:sp>
      <p:sp>
        <p:nvSpPr>
          <p:cNvPr id="3" name="כותרת משנה 2"/>
          <p:cNvSpPr>
            <a:spLocks noGrp="1"/>
          </p:cNvSpPr>
          <p:nvPr>
            <p:ph type="subTitle" idx="1"/>
          </p:nvPr>
        </p:nvSpPr>
        <p:spPr>
          <a:xfrm>
            <a:off x="968991" y="4667535"/>
            <a:ext cx="9011622" cy="1569492"/>
          </a:xfrm>
        </p:spPr>
        <p:txBody>
          <a:bodyPr>
            <a:normAutofit/>
          </a:bodyPr>
          <a:lstStyle/>
          <a:p>
            <a:pPr algn="r" rtl="1"/>
            <a:r>
              <a:rPr lang="he-IL" b="1" dirty="0" smtClean="0"/>
              <a:t>מפמ"ר מחשבת ישראל ממ"ד: הרב ד"ר יוחאי </a:t>
            </a:r>
            <a:r>
              <a:rPr lang="he-IL" b="1" dirty="0" err="1" smtClean="0"/>
              <a:t>רודיק</a:t>
            </a:r>
            <a:endParaRPr lang="he-IL" b="1" dirty="0" smtClean="0"/>
          </a:p>
          <a:p>
            <a:pPr algn="r" rtl="1"/>
            <a:r>
              <a:rPr lang="he-IL" b="1" dirty="0" smtClean="0"/>
              <a:t>עריכה: עירית הלוי</a:t>
            </a:r>
            <a:r>
              <a:rPr lang="en-US" b="1" dirty="0" smtClean="0"/>
              <a:t>- </a:t>
            </a:r>
            <a:r>
              <a:rPr lang="he-IL" b="1" dirty="0" smtClean="0"/>
              <a:t>מפתחת למידה משמעותית במחשבת ישראל </a:t>
            </a:r>
          </a:p>
          <a:p>
            <a:pPr algn="r" rtl="1"/>
            <a:r>
              <a:rPr lang="he-IL" sz="1600" b="1" dirty="0" smtClean="0"/>
              <a:t>בשיתוף צוות ההדרכה ללמידה משמעותית: הרב איתיאל גולד, אילה גורן, הרב ידידיה הכהן</a:t>
            </a:r>
          </a:p>
          <a:p>
            <a:pPr algn="r" rtl="1"/>
            <a:r>
              <a:rPr lang="he-IL" sz="1600" b="1" dirty="0" smtClean="0"/>
              <a:t>לשאלות והערות ניתן ליצור קשר במייל </a:t>
            </a:r>
            <a:r>
              <a:rPr lang="en-US" sz="1400" dirty="0">
                <a:ln>
                  <a:solidFill>
                    <a:srgbClr val="EA1E89"/>
                  </a:solidFill>
                </a:ln>
                <a:hlinkClick r:id="rId3"/>
              </a:rPr>
              <a:t>IRITMID@GMAIL.COM</a:t>
            </a:r>
            <a:r>
              <a:rPr lang="en-US" sz="1600" b="1" dirty="0" smtClean="0"/>
              <a:t> </a:t>
            </a:r>
            <a:endParaRPr lang="en-US" sz="1600" b="1" dirty="0"/>
          </a:p>
        </p:txBody>
      </p:sp>
    </p:spTree>
    <p:extLst>
      <p:ext uri="{BB962C8B-B14F-4D97-AF65-F5344CB8AC3E}">
        <p14:creationId xmlns:p14="http://schemas.microsoft.com/office/powerpoint/2010/main" val="716039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54954" y="951978"/>
            <a:ext cx="4351025" cy="4885151"/>
          </a:xfrm>
        </p:spPr>
        <p:txBody>
          <a:bodyPr/>
          <a:lstStyle/>
          <a:p>
            <a:pPr algn="r" rtl="1"/>
            <a:r>
              <a:rPr lang="he-IL" sz="4400" dirty="0" smtClean="0"/>
              <a:t>ראיון אישי </a:t>
            </a:r>
            <a:r>
              <a:rPr lang="he-IL" sz="2400" dirty="0" smtClean="0"/>
              <a:t/>
            </a:r>
            <a:br>
              <a:rPr lang="he-IL" sz="2400" dirty="0" smtClean="0"/>
            </a:br>
            <a:r>
              <a:rPr lang="he-IL" sz="2400" b="1" dirty="0" smtClean="0"/>
              <a:t>עריכת ראיון אישי מתאימה לרבים מפרקי הלימוד והיא כוללת:</a:t>
            </a:r>
            <a:r>
              <a:rPr lang="en-US" sz="2400" b="1" dirty="0" smtClean="0"/>
              <a:t> </a:t>
            </a:r>
            <a:r>
              <a:rPr lang="he-IL" sz="2400" dirty="0" smtClean="0"/>
              <a:t/>
            </a:r>
            <a:br>
              <a:rPr lang="he-IL" sz="2400" dirty="0" smtClean="0"/>
            </a:br>
            <a:r>
              <a:rPr lang="he-IL" sz="2400" dirty="0" smtClean="0"/>
              <a:t>	</a:t>
            </a:r>
            <a:r>
              <a:rPr lang="he-IL" sz="2400" dirty="0" smtClean="0">
                <a:sym typeface="Wingdings" panose="05000000000000000000" pitchFamily="2" charset="2"/>
              </a:rPr>
              <a:t> </a:t>
            </a:r>
            <a:r>
              <a:rPr lang="he-IL" sz="2000" dirty="0" smtClean="0"/>
              <a:t>בחירת נושא מתוך חומר הלימוד</a:t>
            </a:r>
            <a:br>
              <a:rPr lang="he-IL" sz="2000" dirty="0" smtClean="0"/>
            </a:br>
            <a:r>
              <a:rPr lang="he-IL" sz="2000" dirty="0" smtClean="0"/>
              <a:t>	</a:t>
            </a:r>
            <a:r>
              <a:rPr lang="he-IL" sz="2000" dirty="0" smtClean="0">
                <a:sym typeface="Wingdings" panose="05000000000000000000" pitchFamily="2" charset="2"/>
              </a:rPr>
              <a:t> </a:t>
            </a:r>
            <a:r>
              <a:rPr lang="he-IL" sz="2000" dirty="0" smtClean="0"/>
              <a:t>איתור דמות מתאימה לראיון </a:t>
            </a:r>
            <a:br>
              <a:rPr lang="he-IL" sz="2000" dirty="0" smtClean="0"/>
            </a:br>
            <a:r>
              <a:rPr lang="he-IL" sz="2000" dirty="0" smtClean="0"/>
              <a:t>	</a:t>
            </a:r>
            <a:r>
              <a:rPr lang="he-IL" sz="2000" dirty="0" smtClean="0">
                <a:sym typeface="Wingdings" panose="05000000000000000000" pitchFamily="2" charset="2"/>
              </a:rPr>
              <a:t> </a:t>
            </a:r>
            <a:r>
              <a:rPr lang="he-IL" sz="2000" dirty="0" smtClean="0"/>
              <a:t>הכנת שאלון לקראת ראיון </a:t>
            </a:r>
            <a:br>
              <a:rPr lang="he-IL" sz="2000" dirty="0" smtClean="0"/>
            </a:br>
            <a:r>
              <a:rPr lang="he-IL" sz="2000" dirty="0" smtClean="0"/>
              <a:t>	</a:t>
            </a:r>
            <a:r>
              <a:rPr lang="he-IL" sz="2000" dirty="0" smtClean="0">
                <a:sym typeface="Wingdings" panose="05000000000000000000" pitchFamily="2" charset="2"/>
              </a:rPr>
              <a:t> </a:t>
            </a:r>
            <a:r>
              <a:rPr lang="he-IL" sz="2000" dirty="0" smtClean="0"/>
              <a:t>ביצוע </a:t>
            </a:r>
            <a:r>
              <a:rPr lang="he-IL" sz="2000" dirty="0" err="1" smtClean="0"/>
              <a:t>הראיון</a:t>
            </a:r>
            <a:r>
              <a:rPr lang="he-IL" sz="2000" dirty="0" smtClean="0"/>
              <a:t> בפועל </a:t>
            </a:r>
            <a:br>
              <a:rPr lang="he-IL" sz="2000" dirty="0" smtClean="0"/>
            </a:br>
            <a:r>
              <a:rPr lang="he-IL" sz="2000" dirty="0" smtClean="0"/>
              <a:t>	</a:t>
            </a:r>
            <a:r>
              <a:rPr lang="he-IL" sz="2000" dirty="0" smtClean="0">
                <a:sym typeface="Wingdings" panose="05000000000000000000" pitchFamily="2" charset="2"/>
              </a:rPr>
              <a:t> </a:t>
            </a:r>
            <a:r>
              <a:rPr lang="he-IL" sz="2000" dirty="0" smtClean="0"/>
              <a:t>סיכום כתוב של </a:t>
            </a:r>
            <a:r>
              <a:rPr lang="he-IL" sz="2000" dirty="0" err="1" smtClean="0"/>
              <a:t>הראיון</a:t>
            </a:r>
            <a:r>
              <a:rPr lang="he-IL" sz="2000" dirty="0" smtClean="0"/>
              <a:t> </a:t>
            </a:r>
            <a:br>
              <a:rPr lang="he-IL" sz="2000" dirty="0" smtClean="0"/>
            </a:br>
            <a:r>
              <a:rPr lang="he-IL" sz="2000" dirty="0" smtClean="0"/>
              <a:t>	</a:t>
            </a:r>
            <a:r>
              <a:rPr lang="he-IL" sz="2000" dirty="0" smtClean="0">
                <a:sym typeface="Wingdings" panose="05000000000000000000" pitchFamily="2" charset="2"/>
              </a:rPr>
              <a:t> </a:t>
            </a:r>
            <a:r>
              <a:rPr lang="he-IL" sz="2000" dirty="0" smtClean="0"/>
              <a:t>כתיבת מסקנות ורפלקציה אישית </a:t>
            </a:r>
            <a:r>
              <a:rPr lang="he-IL" sz="2400" dirty="0" smtClean="0"/>
              <a:t/>
            </a:r>
            <a:br>
              <a:rPr lang="he-IL" sz="2400" dirty="0" smtClean="0"/>
            </a:br>
            <a:r>
              <a:rPr lang="he-IL" sz="2400" dirty="0" smtClean="0"/>
              <a:t>כדי שהמטלה תהיה משמעותית יש ללמד בכיתה כיצד לערוך ראיון ולתת משוב לשלבי הביניים השונים</a:t>
            </a:r>
            <a:br>
              <a:rPr lang="he-IL" sz="2400" dirty="0" smtClean="0"/>
            </a:br>
            <a:r>
              <a:rPr lang="he-IL" sz="2400" dirty="0" smtClean="0"/>
              <a:t/>
            </a:r>
            <a:br>
              <a:rPr lang="he-IL" sz="2400" dirty="0" smtClean="0"/>
            </a:br>
            <a:r>
              <a:rPr lang="he-IL" sz="1800" dirty="0" smtClean="0"/>
              <a:t>לקריאה על כללים לעריכת ראיון לחצו </a:t>
            </a:r>
            <a:r>
              <a:rPr lang="he-IL" sz="1800" dirty="0">
                <a:ln>
                  <a:solidFill>
                    <a:schemeClr val="bg1"/>
                  </a:solidFill>
                </a:ln>
                <a:noFill/>
                <a:latin typeface="+mn-lt"/>
                <a:ea typeface="+mn-ea"/>
                <a:cs typeface="+mn-cs"/>
                <a:hlinkClick r:id="rId2"/>
              </a:rPr>
              <a:t>כאן</a:t>
            </a:r>
            <a:r>
              <a:rPr lang="he-IL" sz="1800" dirty="0" smtClean="0">
                <a:hlinkClick r:id="rId3"/>
              </a:rPr>
              <a:t> </a:t>
            </a:r>
            <a:r>
              <a:rPr lang="he-IL" sz="1800" dirty="0" smtClean="0"/>
              <a:t/>
            </a:r>
            <a:br>
              <a:rPr lang="he-IL" sz="1800" dirty="0" smtClean="0"/>
            </a:br>
            <a:endParaRPr lang="en-US" sz="1800" dirty="0"/>
          </a:p>
        </p:txBody>
      </p:sp>
      <p:sp>
        <p:nvSpPr>
          <p:cNvPr id="3" name="מציין מיקום טקסט 2"/>
          <p:cNvSpPr>
            <a:spLocks noGrp="1"/>
          </p:cNvSpPr>
          <p:nvPr>
            <p:ph type="body" idx="1"/>
          </p:nvPr>
        </p:nvSpPr>
        <p:spPr>
          <a:xfrm>
            <a:off x="6870507" y="573270"/>
            <a:ext cx="4164923" cy="5739847"/>
          </a:xfrm>
        </p:spPr>
        <p:txBody>
          <a:bodyPr/>
          <a:lstStyle/>
          <a:p>
            <a:pPr algn="ctr" rtl="1"/>
            <a:r>
              <a:rPr lang="he-IL" sz="3200" b="1" dirty="0" smtClean="0"/>
              <a:t>פרזנטציה</a:t>
            </a:r>
          </a:p>
          <a:p>
            <a:pPr algn="just" rtl="1"/>
            <a:r>
              <a:rPr lang="he-IL" b="1" dirty="0" smtClean="0"/>
              <a:t>פרזנטציה היא הצגה של נושא בעל פה בפני קהל , היא כלי מתאים להערכה במגוון נושאים </a:t>
            </a:r>
            <a:r>
              <a:rPr lang="he-IL" b="1" dirty="0"/>
              <a:t>ו</a:t>
            </a:r>
            <a:r>
              <a:rPr lang="he-IL" b="1" dirty="0" smtClean="0"/>
              <a:t>חיונית לפיתוח יכולות תקשורתיות וחברתיות</a:t>
            </a:r>
          </a:p>
          <a:p>
            <a:pPr algn="r" rtl="1"/>
            <a:r>
              <a:rPr lang="he-IL" sz="1600" b="1" dirty="0" smtClean="0">
                <a:solidFill>
                  <a:schemeClr val="accent1"/>
                </a:solidFill>
              </a:rPr>
              <a:t>יש לקבוע </a:t>
            </a:r>
            <a:r>
              <a:rPr lang="en-US" sz="1600" b="1" dirty="0" smtClean="0">
                <a:solidFill>
                  <a:schemeClr val="accent1"/>
                </a:solidFill>
              </a:rPr>
              <a:t/>
            </a:r>
            <a:br>
              <a:rPr lang="en-US" sz="1600" b="1" dirty="0" smtClean="0">
                <a:solidFill>
                  <a:schemeClr val="accent1"/>
                </a:solidFill>
              </a:rPr>
            </a:br>
            <a:r>
              <a:rPr lang="he-IL" sz="1600" b="1" dirty="0" smtClean="0">
                <a:solidFill>
                  <a:schemeClr val="accent1"/>
                </a:solidFill>
              </a:rPr>
              <a:t>את </a:t>
            </a:r>
            <a:r>
              <a:rPr lang="he-IL" sz="1600" b="1" u="sng" dirty="0" smtClean="0">
                <a:solidFill>
                  <a:schemeClr val="accent1"/>
                </a:solidFill>
              </a:rPr>
              <a:t>דרך ההצגה </a:t>
            </a:r>
            <a:r>
              <a:rPr lang="he-IL" sz="1600" b="1" dirty="0" smtClean="0">
                <a:solidFill>
                  <a:schemeClr val="accent1"/>
                </a:solidFill>
              </a:rPr>
              <a:t>(מצגת, חבורת לימוד, הרצאה, נאום, הדרכה בתערוכה וכדו') </a:t>
            </a:r>
          </a:p>
          <a:p>
            <a:pPr algn="r" rtl="1"/>
            <a:r>
              <a:rPr lang="he-IL" sz="1600" b="1" dirty="0" smtClean="0">
                <a:solidFill>
                  <a:schemeClr val="accent1"/>
                </a:solidFill>
              </a:rPr>
              <a:t>את </a:t>
            </a:r>
            <a:r>
              <a:rPr lang="he-IL" sz="1600" b="1" u="sng" dirty="0" smtClean="0">
                <a:solidFill>
                  <a:schemeClr val="accent1"/>
                </a:solidFill>
              </a:rPr>
              <a:t>קהל היעד </a:t>
            </a:r>
            <a:r>
              <a:rPr lang="he-IL" sz="1600" b="1" dirty="0" smtClean="0">
                <a:solidFill>
                  <a:schemeClr val="accent1"/>
                </a:solidFill>
              </a:rPr>
              <a:t>(הכיתה, תלמידי בי"ס, קהל חיצוני רלוונטי, מומחה שמגיע לצפות בפרזנטציות, הורים ועוד)</a:t>
            </a:r>
          </a:p>
          <a:p>
            <a:pPr algn="r" rtl="1"/>
            <a:r>
              <a:rPr lang="he-IL" sz="1600" b="1" dirty="0" smtClean="0">
                <a:solidFill>
                  <a:schemeClr val="accent1"/>
                </a:solidFill>
              </a:rPr>
              <a:t>את </a:t>
            </a:r>
            <a:r>
              <a:rPr lang="he-IL" sz="1600" b="1" u="sng" dirty="0" smtClean="0">
                <a:solidFill>
                  <a:schemeClr val="accent1"/>
                </a:solidFill>
              </a:rPr>
              <a:t>הרכב המציגים </a:t>
            </a:r>
            <a:r>
              <a:rPr lang="he-IL" sz="1600" b="1" dirty="0" smtClean="0">
                <a:solidFill>
                  <a:schemeClr val="accent1"/>
                </a:solidFill>
              </a:rPr>
              <a:t>(יחידים, זוגות או קבוצה)</a:t>
            </a:r>
            <a:r>
              <a:rPr lang="en-US" sz="1600" b="1" dirty="0" smtClean="0">
                <a:solidFill>
                  <a:schemeClr val="accent1"/>
                </a:solidFill>
              </a:rPr>
              <a:t> </a:t>
            </a:r>
            <a:endParaRPr lang="he-IL" sz="1600" b="1" dirty="0" smtClean="0">
              <a:solidFill>
                <a:schemeClr val="accent1"/>
              </a:solidFill>
            </a:endParaRPr>
          </a:p>
          <a:p>
            <a:pPr algn="r" rtl="1"/>
            <a:r>
              <a:rPr lang="he-IL" b="1" dirty="0" smtClean="0"/>
              <a:t>את מחוון ההערכה יש לבחור בהתאם לבחירות הנ"ל</a:t>
            </a:r>
            <a:endParaRPr lang="en-US" b="1" dirty="0"/>
          </a:p>
        </p:txBody>
      </p:sp>
      <p:sp>
        <p:nvSpPr>
          <p:cNvPr id="4" name="מלבן 3">
            <a:hlinkClick r:id="rId4" action="ppaction://hlinksldjump"/>
          </p:cNvPr>
          <p:cNvSpPr/>
          <p:nvPr/>
        </p:nvSpPr>
        <p:spPr>
          <a:xfrm>
            <a:off x="649672" y="640863"/>
            <a:ext cx="1773044" cy="429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4" action="ppaction://hlinksldjump"/>
              </a:rPr>
              <a:t>חזרה</a:t>
            </a:r>
            <a:endParaRPr lang="en-US" dirty="0">
              <a:ln>
                <a:solidFill>
                  <a:schemeClr val="bg1"/>
                </a:solidFill>
              </a:ln>
              <a:noFill/>
            </a:endParaRPr>
          </a:p>
        </p:txBody>
      </p:sp>
    </p:spTree>
    <p:extLst>
      <p:ext uri="{BB962C8B-B14F-4D97-AF65-F5344CB8AC3E}">
        <p14:creationId xmlns:p14="http://schemas.microsoft.com/office/powerpoint/2010/main" val="3070442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54953" y="1140936"/>
            <a:ext cx="8825659" cy="706964"/>
          </a:xfrm>
        </p:spPr>
        <p:txBody>
          <a:bodyPr/>
          <a:lstStyle/>
          <a:p>
            <a:pPr algn="r" rtl="1"/>
            <a:r>
              <a:rPr lang="he-IL" dirty="0" smtClean="0"/>
              <a:t>סיורים ומפגשים </a:t>
            </a:r>
            <a:br>
              <a:rPr lang="he-IL" dirty="0" smtClean="0"/>
            </a:br>
            <a:r>
              <a:rPr lang="he-IL" sz="3200" dirty="0" smtClean="0"/>
              <a:t>כחלק מתהליך הלמידה התלמידים מייצרים חיבור בין תוכן הלימוד לבין החיים שמחוץ לכיתה</a:t>
            </a:r>
            <a:r>
              <a:rPr lang="he-IL" dirty="0" smtClean="0"/>
              <a:t/>
            </a:r>
            <a:br>
              <a:rPr lang="he-IL" dirty="0" smtClean="0"/>
            </a:br>
            <a:endParaRPr lang="en-US" dirty="0"/>
          </a:p>
        </p:txBody>
      </p:sp>
      <p:sp>
        <p:nvSpPr>
          <p:cNvPr id="3" name="מציין מיקום טקסט 2"/>
          <p:cNvSpPr>
            <a:spLocks noGrp="1"/>
          </p:cNvSpPr>
          <p:nvPr>
            <p:ph type="body" idx="1"/>
          </p:nvPr>
        </p:nvSpPr>
        <p:spPr/>
        <p:txBody>
          <a:bodyPr/>
          <a:lstStyle/>
          <a:p>
            <a:r>
              <a:rPr lang="he-IL" dirty="0" smtClean="0"/>
              <a:t>פאנל עמדות </a:t>
            </a:r>
            <a:endParaRPr lang="en-US" dirty="0"/>
          </a:p>
        </p:txBody>
      </p:sp>
      <p:sp>
        <p:nvSpPr>
          <p:cNvPr id="4" name="מציין מיקום טקסט 3"/>
          <p:cNvSpPr>
            <a:spLocks noGrp="1"/>
          </p:cNvSpPr>
          <p:nvPr>
            <p:ph type="body" sz="half" idx="15"/>
          </p:nvPr>
        </p:nvSpPr>
        <p:spPr/>
        <p:txBody>
          <a:bodyPr/>
          <a:lstStyle/>
          <a:p>
            <a:pPr algn="just" rtl="1"/>
            <a:endParaRPr lang="he-IL" dirty="0"/>
          </a:p>
          <a:p>
            <a:pPr algn="just" rtl="1"/>
            <a:r>
              <a:rPr lang="he-IL" dirty="0" smtClean="0"/>
              <a:t>הכיתה תארגן פאנל בין אנשי תורה ורוח סביב נושא הנלמד בכיתה. </a:t>
            </a:r>
          </a:p>
          <a:p>
            <a:pPr algn="just" rtl="1"/>
            <a:r>
              <a:rPr lang="he-IL" dirty="0" smtClean="0"/>
              <a:t>בחירת המשתתפים, כתיבת השאלות וביצוע הפאנל נעשים על ידי התלמידים ובסופו מוגשת עבודה אישית המבטאת את הידע שרכשו בפאנל ואת התובנות האישיות שעלו מתוכו </a:t>
            </a:r>
          </a:p>
          <a:p>
            <a:pPr lvl="0" algn="just" rtl="1"/>
            <a:r>
              <a:rPr lang="he-IL" b="1" dirty="0" smtClean="0"/>
              <a:t>הערכה </a:t>
            </a:r>
            <a:r>
              <a:rPr lang="he-IL" b="1" dirty="0"/>
              <a:t>תתייחס להלימה בין תוכן </a:t>
            </a:r>
            <a:r>
              <a:rPr lang="he-IL" b="1" dirty="0" smtClean="0"/>
              <a:t>הפאנל לבין </a:t>
            </a:r>
            <a:r>
              <a:rPr lang="he-IL" b="1" dirty="0"/>
              <a:t>התוכן הנלמד, לאיכות הארגון ולעבודה רפלקטיבית </a:t>
            </a:r>
            <a:r>
              <a:rPr lang="he-IL" b="1" dirty="0" smtClean="0"/>
              <a:t>המסכמת </a:t>
            </a:r>
            <a:r>
              <a:rPr lang="he-IL" b="1" dirty="0"/>
              <a:t>בעקבותיו. </a:t>
            </a:r>
          </a:p>
        </p:txBody>
      </p:sp>
      <p:sp>
        <p:nvSpPr>
          <p:cNvPr id="5" name="מציין מיקום טקסט 4"/>
          <p:cNvSpPr>
            <a:spLocks noGrp="1"/>
          </p:cNvSpPr>
          <p:nvPr>
            <p:ph type="body" sz="quarter" idx="3"/>
          </p:nvPr>
        </p:nvSpPr>
        <p:spPr/>
        <p:txBody>
          <a:bodyPr/>
          <a:lstStyle/>
          <a:p>
            <a:r>
              <a:rPr lang="he-IL" dirty="0" smtClean="0"/>
              <a:t>סיור לימודי</a:t>
            </a:r>
            <a:endParaRPr lang="en-US" dirty="0"/>
          </a:p>
        </p:txBody>
      </p:sp>
      <p:sp>
        <p:nvSpPr>
          <p:cNvPr id="6" name="מציין מיקום טקסט 5"/>
          <p:cNvSpPr>
            <a:spLocks noGrp="1"/>
          </p:cNvSpPr>
          <p:nvPr>
            <p:ph type="body" sz="half" idx="16"/>
          </p:nvPr>
        </p:nvSpPr>
        <p:spPr/>
        <p:txBody>
          <a:bodyPr>
            <a:normAutofit/>
          </a:bodyPr>
          <a:lstStyle/>
          <a:p>
            <a:pPr lvl="0" algn="r" rtl="1"/>
            <a:endParaRPr lang="he-IL" dirty="0" smtClean="0"/>
          </a:p>
          <a:p>
            <a:pPr lvl="0" algn="just" rtl="1"/>
            <a:r>
              <a:rPr lang="he-IL" dirty="0" smtClean="0"/>
              <a:t>הכיתה </a:t>
            </a:r>
            <a:r>
              <a:rPr lang="he-IL" dirty="0"/>
              <a:t>תפיק סיור לימודי במקום שיש בו התמודדות עם אחד הנושאים הנלמדים </a:t>
            </a:r>
          </a:p>
          <a:p>
            <a:pPr lvl="0" algn="just" rtl="1"/>
            <a:r>
              <a:rPr lang="he-IL" dirty="0"/>
              <a:t>הסיור עשוי לכלול :</a:t>
            </a:r>
            <a:r>
              <a:rPr lang="en-US" dirty="0"/>
              <a:t> </a:t>
            </a:r>
            <a:r>
              <a:rPr lang="he-IL" dirty="0"/>
              <a:t>התמודדות עם דילמות </a:t>
            </a:r>
            <a:r>
              <a:rPr lang="he-IL" dirty="0" err="1"/>
              <a:t>אמוניות</a:t>
            </a:r>
            <a:r>
              <a:rPr lang="he-IL" dirty="0"/>
              <a:t> , הרצאות מומחים ועוד </a:t>
            </a:r>
          </a:p>
          <a:p>
            <a:pPr lvl="0" algn="just" rtl="1"/>
            <a:r>
              <a:rPr lang="he-IL" dirty="0"/>
              <a:t>כגון: יד ושם, המוזיאון להנצחת גוש קטיף</a:t>
            </a:r>
          </a:p>
          <a:p>
            <a:pPr lvl="0" algn="just" rtl="1"/>
            <a:r>
              <a:rPr lang="he-IL" b="1" dirty="0"/>
              <a:t>הערכה תתייחס להלימה בין תוכן הסיור לבין התוכן הנלמד, לאיכות הארגון ולעבודה רפלקטיבית מסכמת בעקבותיו</a:t>
            </a:r>
            <a:r>
              <a:rPr lang="he-IL" b="1" dirty="0" smtClean="0"/>
              <a:t> </a:t>
            </a:r>
            <a:endParaRPr lang="he-IL" b="1" dirty="0"/>
          </a:p>
          <a:p>
            <a:pPr algn="l" rtl="1"/>
            <a:endParaRPr lang="en-US" dirty="0"/>
          </a:p>
        </p:txBody>
      </p:sp>
      <p:sp>
        <p:nvSpPr>
          <p:cNvPr id="7" name="מציין מיקום טקסט 6"/>
          <p:cNvSpPr>
            <a:spLocks noGrp="1"/>
          </p:cNvSpPr>
          <p:nvPr>
            <p:ph type="body" sz="quarter" idx="13"/>
          </p:nvPr>
        </p:nvSpPr>
        <p:spPr/>
        <p:txBody>
          <a:bodyPr/>
          <a:lstStyle/>
          <a:p>
            <a:r>
              <a:rPr lang="he-IL" dirty="0" smtClean="0"/>
              <a:t>מפגש עם דמות </a:t>
            </a:r>
            <a:r>
              <a:rPr lang="en-US" dirty="0" smtClean="0"/>
              <a:t/>
            </a:r>
            <a:br>
              <a:rPr lang="en-US" dirty="0" smtClean="0"/>
            </a:br>
            <a:r>
              <a:rPr lang="he-IL" dirty="0" smtClean="0"/>
              <a:t>(אישי או קבוצתי) </a:t>
            </a:r>
            <a:endParaRPr lang="en-US" dirty="0"/>
          </a:p>
        </p:txBody>
      </p:sp>
      <p:sp>
        <p:nvSpPr>
          <p:cNvPr id="8" name="מציין מיקום טקסט 7"/>
          <p:cNvSpPr>
            <a:spLocks noGrp="1"/>
          </p:cNvSpPr>
          <p:nvPr>
            <p:ph type="body" sz="half" idx="17"/>
          </p:nvPr>
        </p:nvSpPr>
        <p:spPr/>
        <p:txBody>
          <a:bodyPr>
            <a:normAutofit/>
          </a:bodyPr>
          <a:lstStyle/>
          <a:p>
            <a:pPr lvl="0" algn="just" rtl="1"/>
            <a:r>
              <a:rPr lang="he-IL" dirty="0"/>
              <a:t>  </a:t>
            </a:r>
            <a:endParaRPr lang="he-IL" dirty="0" smtClean="0"/>
          </a:p>
          <a:p>
            <a:pPr lvl="0" algn="just" rtl="1"/>
            <a:r>
              <a:rPr lang="he-IL" dirty="0"/>
              <a:t>מפגשי קבוצה או יחידים עם דמויות הקשורות אל נושאי וחומרי הלמידה – כגון: מעשי גבורה, אמנים המקשרים יצירתם אל עולם רוחני, דמויות המבטאות </a:t>
            </a:r>
            <a:r>
              <a:rPr lang="he-IL" dirty="0" err="1"/>
              <a:t>ישום</a:t>
            </a:r>
            <a:r>
              <a:rPr lang="he-IL" dirty="0"/>
              <a:t> של מידות בחיים </a:t>
            </a:r>
            <a:r>
              <a:rPr lang="he-IL" dirty="0" smtClean="0"/>
              <a:t>, דמות רבנית או אשת רוח </a:t>
            </a:r>
            <a:endParaRPr lang="en-US" dirty="0"/>
          </a:p>
          <a:p>
            <a:pPr algn="r" rtl="1"/>
            <a:endParaRPr lang="he-IL" dirty="0" smtClean="0"/>
          </a:p>
          <a:p>
            <a:pPr algn="just" rtl="1"/>
            <a:r>
              <a:rPr lang="he-IL" b="1" dirty="0" smtClean="0"/>
              <a:t>ההערכה תתייחס לתהליך איתור הדמות ובחירתה. ארגון המפגש. ניהול השיח (שאילת שאלות, הקשבה, הבעת עמדה)</a:t>
            </a:r>
            <a:r>
              <a:rPr lang="en-US" b="1" dirty="0" smtClean="0"/>
              <a:t> </a:t>
            </a:r>
            <a:r>
              <a:rPr lang="he-IL" b="1" dirty="0" smtClean="0"/>
              <a:t>וכתיבה מסכמת.  </a:t>
            </a:r>
            <a:endParaRPr lang="en-US" b="1" dirty="0"/>
          </a:p>
        </p:txBody>
      </p:sp>
      <p:sp>
        <p:nvSpPr>
          <p:cNvPr id="9" name="מלבן 8">
            <a:hlinkClick r:id="rId2" action="ppaction://hlinksldjump"/>
          </p:cNvPr>
          <p:cNvSpPr/>
          <p:nvPr/>
        </p:nvSpPr>
        <p:spPr>
          <a:xfrm>
            <a:off x="649672" y="640863"/>
            <a:ext cx="1773044" cy="429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2" action="ppaction://hlinksldjump"/>
              </a:rPr>
              <a:t>חזרה</a:t>
            </a:r>
            <a:endParaRPr lang="en-US" dirty="0">
              <a:ln>
                <a:solidFill>
                  <a:schemeClr val="bg1"/>
                </a:solidFill>
              </a:ln>
              <a:noFill/>
            </a:endParaRPr>
          </a:p>
        </p:txBody>
      </p:sp>
    </p:spTree>
    <p:extLst>
      <p:ext uri="{BB962C8B-B14F-4D97-AF65-F5344CB8AC3E}">
        <p14:creationId xmlns:p14="http://schemas.microsoft.com/office/powerpoint/2010/main" val="364792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54953" y="1140936"/>
            <a:ext cx="8825659" cy="706964"/>
          </a:xfrm>
        </p:spPr>
        <p:txBody>
          <a:bodyPr/>
          <a:lstStyle/>
          <a:p>
            <a:pPr algn="r" rtl="1"/>
            <a:r>
              <a:rPr lang="he-IL" dirty="0" smtClean="0"/>
              <a:t>אומנות ויצירה</a:t>
            </a:r>
            <a:br>
              <a:rPr lang="he-IL" dirty="0" smtClean="0"/>
            </a:br>
            <a:r>
              <a:rPr lang="he-IL" sz="3200" dirty="0" smtClean="0"/>
              <a:t>הבעה לא מילולית של הבנת החומר ויישומו</a:t>
            </a:r>
            <a:endParaRPr lang="en-US" sz="3200" dirty="0"/>
          </a:p>
        </p:txBody>
      </p:sp>
      <p:sp>
        <p:nvSpPr>
          <p:cNvPr id="4" name="מציין מיקום טקסט 3"/>
          <p:cNvSpPr>
            <a:spLocks noGrp="1"/>
          </p:cNvSpPr>
          <p:nvPr>
            <p:ph type="body" sz="half" idx="15"/>
          </p:nvPr>
        </p:nvSpPr>
        <p:spPr>
          <a:xfrm>
            <a:off x="1154953" y="3179764"/>
            <a:ext cx="3141879" cy="3058198"/>
          </a:xfrm>
        </p:spPr>
        <p:txBody>
          <a:bodyPr>
            <a:normAutofit lnSpcReduction="10000"/>
          </a:bodyPr>
          <a:lstStyle/>
          <a:p>
            <a:pPr algn="just" rtl="1"/>
            <a:endParaRPr lang="he-IL" b="1" dirty="0"/>
          </a:p>
          <a:p>
            <a:pPr algn="just" rtl="1"/>
            <a:r>
              <a:rPr lang="he-IL" dirty="0" smtClean="0"/>
              <a:t>הכרזה היא דרך מקובלת להצגה ויזואלית של תוצרי למידה. היא מחייבת את התלמידים לבטא את מסקנותיהם בדרך תמציתית וקולעת. </a:t>
            </a:r>
          </a:p>
          <a:p>
            <a:pPr algn="just" rtl="1"/>
            <a:r>
              <a:rPr lang="he-IL" dirty="0" smtClean="0"/>
              <a:t>התערוכה מאפשרת לשלב בהערכה בנוסף למרכיב  </a:t>
            </a:r>
            <a:r>
              <a:rPr lang="he-IL" dirty="0" err="1" smtClean="0"/>
              <a:t>הויזואלי</a:t>
            </a:r>
            <a:r>
              <a:rPr lang="he-IL" dirty="0" smtClean="0"/>
              <a:t> גם מרכיב של הבעה בעל פה והוראת עמיתים , זאת אם ביה"ס על ידי הדרכה שיקבלו תלמידי ביה"ס מן התלמידים שביצעו את הכרזות. </a:t>
            </a:r>
          </a:p>
          <a:p>
            <a:pPr algn="just" rtl="1"/>
            <a:r>
              <a:rPr lang="he-IL" sz="1200" b="1" dirty="0" smtClean="0"/>
              <a:t>ההערכה תתייחס להבנת החומר, להעברה יצירתית ובהירה שלו למדיום ויזואלי ולאיכות ההדרכה בתערוכה</a:t>
            </a:r>
            <a:endParaRPr lang="he-IL" sz="1200" b="1" dirty="0"/>
          </a:p>
        </p:txBody>
      </p:sp>
      <p:sp>
        <p:nvSpPr>
          <p:cNvPr id="5" name="מציין מיקום טקסט 4"/>
          <p:cNvSpPr>
            <a:spLocks noGrp="1"/>
          </p:cNvSpPr>
          <p:nvPr>
            <p:ph type="body" sz="quarter" idx="3"/>
          </p:nvPr>
        </p:nvSpPr>
        <p:spPr/>
        <p:txBody>
          <a:bodyPr/>
          <a:lstStyle/>
          <a:p>
            <a:r>
              <a:rPr lang="he-IL" dirty="0" smtClean="0"/>
              <a:t>יצירת אומנות</a:t>
            </a:r>
            <a:endParaRPr lang="en-US" dirty="0"/>
          </a:p>
        </p:txBody>
      </p:sp>
      <p:sp>
        <p:nvSpPr>
          <p:cNvPr id="6" name="מציין מיקום טקסט 5"/>
          <p:cNvSpPr>
            <a:spLocks noGrp="1"/>
          </p:cNvSpPr>
          <p:nvPr>
            <p:ph type="body" sz="half" idx="16"/>
          </p:nvPr>
        </p:nvSpPr>
        <p:spPr>
          <a:xfrm>
            <a:off x="4512721" y="3179763"/>
            <a:ext cx="3147009" cy="3058199"/>
          </a:xfrm>
        </p:spPr>
        <p:txBody>
          <a:bodyPr>
            <a:normAutofit fontScale="77500" lnSpcReduction="20000"/>
          </a:bodyPr>
          <a:lstStyle/>
          <a:p>
            <a:pPr lvl="0" algn="just" rtl="1"/>
            <a:endParaRPr lang="he-IL" dirty="0" smtClean="0"/>
          </a:p>
          <a:p>
            <a:pPr lvl="0" algn="just" rtl="1"/>
            <a:r>
              <a:rPr lang="he-IL" dirty="0" smtClean="0"/>
              <a:t>ביטוי תובנות או נקודת במבט אישית על הנלמד באמצעות פיסול, צילום , ציור או תיאטרון .</a:t>
            </a:r>
          </a:p>
          <a:p>
            <a:pPr lvl="0" algn="just" rtl="1"/>
            <a:r>
              <a:rPr lang="he-IL" dirty="0" smtClean="0"/>
              <a:t>ניתן לשלב עם הפקת תערוכה והדרכה בה כשלב מסכם</a:t>
            </a:r>
          </a:p>
          <a:p>
            <a:pPr algn="just" rtl="1"/>
            <a:r>
              <a:rPr lang="he-IL" dirty="0" smtClean="0"/>
              <a:t> </a:t>
            </a:r>
            <a:r>
              <a:rPr lang="he-IL" u="sng" dirty="0"/>
              <a:t>דוגמאות</a:t>
            </a:r>
            <a:r>
              <a:rPr lang="he-IL" dirty="0"/>
              <a:t>:</a:t>
            </a:r>
            <a:endParaRPr lang="en-US" dirty="0"/>
          </a:p>
          <a:p>
            <a:pPr lvl="0" algn="just" rtl="1"/>
            <a:r>
              <a:rPr lang="he-IL" dirty="0" smtClean="0"/>
              <a:t> סדרת </a:t>
            </a:r>
            <a:r>
              <a:rPr lang="he-IL" dirty="0"/>
              <a:t>צילומים או תמונות שכל אחד מהם יבטא היבט אחר של "ראשית צמיחת גאולתנו" (פרק ששי). לסדרת התמונות יצורף הסבר באורך של עמוד המבוסס על המקורות שנלמדו בכתה. </a:t>
            </a:r>
            <a:endParaRPr lang="he-IL" dirty="0" smtClean="0"/>
          </a:p>
          <a:p>
            <a:pPr lvl="0" algn="just" rtl="1"/>
            <a:r>
              <a:rPr lang="he-IL" dirty="0" smtClean="0"/>
              <a:t>סדרת </a:t>
            </a:r>
            <a:r>
              <a:rPr lang="he-IL" dirty="0"/>
              <a:t>בולים הנושאים את הכותרת: "גאולה וימות המשיח" ומבטאים את המקורות השונים בציטוט, איור והסבר כתוב.</a:t>
            </a:r>
            <a:endParaRPr lang="en-US" dirty="0"/>
          </a:p>
          <a:p>
            <a:pPr lvl="0" algn="just" rtl="1"/>
            <a:r>
              <a:rPr lang="he-IL" b="1" dirty="0" smtClean="0"/>
              <a:t>הערכה </a:t>
            </a:r>
            <a:r>
              <a:rPr lang="he-IL" b="1" dirty="0"/>
              <a:t>תתייחס להלימה בין </a:t>
            </a:r>
            <a:r>
              <a:rPr lang="he-IL" b="1" dirty="0" smtClean="0"/>
              <a:t>היצירה לבין תוכן הלימוד, לעומק ההבנה ויצירתיות המחשבה. כמו כן תינתן הערכה לאיכות הביצוע מבחינה אומנותית ולרפלקציה  </a:t>
            </a:r>
            <a:endParaRPr lang="he-IL" b="1" dirty="0"/>
          </a:p>
          <a:p>
            <a:pPr algn="just" rtl="1"/>
            <a:endParaRPr lang="en-US" dirty="0"/>
          </a:p>
        </p:txBody>
      </p:sp>
      <p:sp>
        <p:nvSpPr>
          <p:cNvPr id="7" name="מציין מיקום טקסט 6"/>
          <p:cNvSpPr>
            <a:spLocks noGrp="1"/>
          </p:cNvSpPr>
          <p:nvPr>
            <p:ph type="body" sz="quarter" idx="13"/>
          </p:nvPr>
        </p:nvSpPr>
        <p:spPr/>
        <p:txBody>
          <a:bodyPr/>
          <a:lstStyle/>
          <a:p>
            <a:r>
              <a:rPr lang="he-IL" dirty="0" smtClean="0"/>
              <a:t>הפקת סרטון</a:t>
            </a:r>
            <a:endParaRPr lang="en-US" dirty="0"/>
          </a:p>
        </p:txBody>
      </p:sp>
      <p:sp>
        <p:nvSpPr>
          <p:cNvPr id="8" name="מציין מיקום טקסט 7"/>
          <p:cNvSpPr>
            <a:spLocks noGrp="1"/>
          </p:cNvSpPr>
          <p:nvPr>
            <p:ph type="body" sz="half" idx="17"/>
          </p:nvPr>
        </p:nvSpPr>
        <p:spPr/>
        <p:txBody>
          <a:bodyPr>
            <a:normAutofit fontScale="85000" lnSpcReduction="10000"/>
          </a:bodyPr>
          <a:lstStyle/>
          <a:p>
            <a:pPr lvl="0" algn="just" rtl="1"/>
            <a:r>
              <a:rPr lang="he-IL" dirty="0"/>
              <a:t>  </a:t>
            </a:r>
            <a:endParaRPr lang="he-IL" dirty="0" smtClean="0"/>
          </a:p>
          <a:p>
            <a:pPr algn="just" rtl="1"/>
            <a:r>
              <a:rPr lang="he-IL" dirty="0" smtClean="0"/>
              <a:t>שימוש במדיה הקולנועית להבעת תובנות או נקודת מבט אישית על החומר הנלמד. </a:t>
            </a:r>
          </a:p>
          <a:p>
            <a:pPr algn="just" rtl="1"/>
            <a:r>
              <a:rPr lang="he-IL" dirty="0" smtClean="0"/>
              <a:t>לדוגמא : זוג </a:t>
            </a:r>
            <a:r>
              <a:rPr lang="he-IL" dirty="0"/>
              <a:t>תלמידים או תלמידות מראיינים אחד את השני על קושי מסוים בחיים והתמודדות. אחד מבני הזוג יציג את הקושי ו</a:t>
            </a:r>
            <a:r>
              <a:rPr lang="he-IL" u="sng" dirty="0"/>
              <a:t>יחד</a:t>
            </a:r>
            <a:r>
              <a:rPr lang="he-IL" dirty="0"/>
              <a:t> ינסו להתמודד עם הקושי המדובר. במהלך הדיון צריכה להיות התייחסות לחלק מהמקורות שנלמדו בחוברת. כמו כן, התלמידים </a:t>
            </a:r>
            <a:r>
              <a:rPr lang="he-IL" u="sng" dirty="0"/>
              <a:t>יצלמו את השיחה</a:t>
            </a:r>
            <a:r>
              <a:rPr lang="he-IL" dirty="0"/>
              <a:t>. שיחה מצולמת זו תועלה לקבוצה הסגורה של הכיתה באינטרנט.</a:t>
            </a:r>
            <a:endParaRPr lang="en-US" dirty="0"/>
          </a:p>
          <a:p>
            <a:pPr algn="r" rtl="1">
              <a:lnSpc>
                <a:spcPct val="115000"/>
              </a:lnSpc>
            </a:pPr>
            <a:r>
              <a:rPr lang="he-IL" b="1" dirty="0"/>
              <a:t>ההערכה תתייחס למידת הקישור לחומר הלימוד, הבנת החומר ויישום מעמיק , רב </a:t>
            </a:r>
            <a:r>
              <a:rPr lang="he-IL" b="1" dirty="0" err="1"/>
              <a:t>מימדי</a:t>
            </a:r>
            <a:r>
              <a:rPr lang="he-IL" b="1" dirty="0"/>
              <a:t> ויצירתי שלו וכן על איכות </a:t>
            </a:r>
            <a:r>
              <a:rPr lang="he-IL" b="1" dirty="0" smtClean="0"/>
              <a:t>הביצוע </a:t>
            </a:r>
            <a:r>
              <a:rPr lang="he-IL" b="1" dirty="0"/>
              <a:t>של </a:t>
            </a:r>
            <a:r>
              <a:rPr lang="he-IL" b="1" dirty="0" smtClean="0"/>
              <a:t>הסרטון </a:t>
            </a:r>
            <a:endParaRPr lang="en-US" b="1" dirty="0"/>
          </a:p>
          <a:p>
            <a:pPr algn="r" rtl="1">
              <a:lnSpc>
                <a:spcPct val="115000"/>
              </a:lnSpc>
            </a:pPr>
            <a:endParaRPr lang="en-US" b="1" dirty="0"/>
          </a:p>
        </p:txBody>
      </p:sp>
      <p:sp>
        <p:nvSpPr>
          <p:cNvPr id="9" name="מלבן 8">
            <a:hlinkClick r:id="rId2" action="ppaction://hlinksldjump"/>
          </p:cNvPr>
          <p:cNvSpPr/>
          <p:nvPr/>
        </p:nvSpPr>
        <p:spPr>
          <a:xfrm>
            <a:off x="649672" y="640863"/>
            <a:ext cx="1773044" cy="429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2" action="ppaction://hlinksldjump"/>
              </a:rPr>
              <a:t>חזרה</a:t>
            </a:r>
            <a:endParaRPr lang="en-US" dirty="0">
              <a:ln>
                <a:solidFill>
                  <a:schemeClr val="bg1"/>
                </a:solidFill>
              </a:ln>
              <a:noFill/>
            </a:endParaRPr>
          </a:p>
        </p:txBody>
      </p:sp>
      <p:sp>
        <p:nvSpPr>
          <p:cNvPr id="10" name="מציין מיקום טקסט 9"/>
          <p:cNvSpPr>
            <a:spLocks noGrp="1"/>
          </p:cNvSpPr>
          <p:nvPr>
            <p:ph type="body" idx="1"/>
          </p:nvPr>
        </p:nvSpPr>
        <p:spPr/>
        <p:txBody>
          <a:bodyPr/>
          <a:lstStyle/>
          <a:p>
            <a:r>
              <a:rPr lang="he-IL" dirty="0" smtClean="0"/>
              <a:t>תערוכת כרזות</a:t>
            </a:r>
            <a:endParaRPr lang="en-US" dirty="0"/>
          </a:p>
        </p:txBody>
      </p:sp>
    </p:spTree>
    <p:extLst>
      <p:ext uri="{BB962C8B-B14F-4D97-AF65-F5344CB8AC3E}">
        <p14:creationId xmlns:p14="http://schemas.microsoft.com/office/powerpoint/2010/main" val="3051760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00281" y="951365"/>
            <a:ext cx="8825659" cy="706964"/>
          </a:xfrm>
        </p:spPr>
        <p:txBody>
          <a:bodyPr/>
          <a:lstStyle/>
          <a:p>
            <a:pPr algn="r" rtl="1"/>
            <a:r>
              <a:rPr lang="he-IL" dirty="0" smtClean="0"/>
              <a:t>הרחבה עצמית של מקורות הלימוד </a:t>
            </a:r>
            <a:br>
              <a:rPr lang="he-IL" dirty="0" smtClean="0"/>
            </a:br>
            <a:r>
              <a:rPr lang="he-IL" sz="2800" dirty="0" smtClean="0"/>
              <a:t>טיפוח יכולת למידה עצמית ונגישות אל ארון הספרים</a:t>
            </a:r>
            <a:endParaRPr lang="en-US" sz="2800" dirty="0"/>
          </a:p>
        </p:txBody>
      </p:sp>
      <p:sp>
        <p:nvSpPr>
          <p:cNvPr id="3" name="מציין מיקום טקסט 2"/>
          <p:cNvSpPr>
            <a:spLocks noGrp="1"/>
          </p:cNvSpPr>
          <p:nvPr>
            <p:ph type="body" idx="1"/>
          </p:nvPr>
        </p:nvSpPr>
        <p:spPr/>
        <p:txBody>
          <a:bodyPr/>
          <a:lstStyle/>
          <a:p>
            <a:r>
              <a:rPr lang="he-IL" dirty="0" smtClean="0"/>
              <a:t> </a:t>
            </a:r>
            <a:r>
              <a:rPr lang="he-IL" sz="2000" dirty="0"/>
              <a:t>הכנת פעולה לתנועת נוער</a:t>
            </a:r>
            <a:endParaRPr lang="en-US" sz="2000" dirty="0"/>
          </a:p>
        </p:txBody>
      </p:sp>
      <p:sp>
        <p:nvSpPr>
          <p:cNvPr id="4" name="מציין מיקום טקסט 3"/>
          <p:cNvSpPr>
            <a:spLocks noGrp="1"/>
          </p:cNvSpPr>
          <p:nvPr>
            <p:ph type="body" sz="half" idx="15"/>
          </p:nvPr>
        </p:nvSpPr>
        <p:spPr/>
        <p:txBody>
          <a:bodyPr/>
          <a:lstStyle/>
          <a:p>
            <a:pPr algn="just" rtl="1"/>
            <a:r>
              <a:rPr lang="he-IL" dirty="0" smtClean="0"/>
              <a:t> התלמידים יעבדו את החומר הנלמד בכיתה לכדי מערך פעולה לתנועת נוער. </a:t>
            </a:r>
          </a:p>
          <a:p>
            <a:pPr algn="just" rtl="1"/>
            <a:r>
              <a:rPr lang="he-IL" dirty="0" smtClean="0"/>
              <a:t>התלמידים יפתחו את הרעיון , יאתרו מקורות </a:t>
            </a:r>
            <a:r>
              <a:rPr lang="he-IL" dirty="0" err="1" smtClean="0"/>
              <a:t>רלוונטים</a:t>
            </a:r>
            <a:r>
              <a:rPr lang="he-IL" dirty="0" smtClean="0"/>
              <a:t> ויתאימו את הנושא, המקורות והפעילות לגילאי היעד של הפעולה</a:t>
            </a:r>
          </a:p>
          <a:p>
            <a:pPr algn="just" rtl="1"/>
            <a:r>
              <a:rPr lang="he-IL" dirty="0" smtClean="0"/>
              <a:t>הערכה תינתן למערך הפעולה לרבות צורת ההנגשה שלו למדריכים וכן ניתן להוציא את תוצרי המטלה כחוברת הדרכה מטעם אחת תנועות הנוער</a:t>
            </a:r>
            <a:endParaRPr lang="he-IL" dirty="0"/>
          </a:p>
        </p:txBody>
      </p:sp>
      <p:sp>
        <p:nvSpPr>
          <p:cNvPr id="5" name="מציין מיקום טקסט 4"/>
          <p:cNvSpPr>
            <a:spLocks noGrp="1"/>
          </p:cNvSpPr>
          <p:nvPr>
            <p:ph type="body" sz="quarter" idx="3"/>
          </p:nvPr>
        </p:nvSpPr>
        <p:spPr/>
        <p:txBody>
          <a:bodyPr/>
          <a:lstStyle/>
          <a:p>
            <a:pPr algn="r" rtl="1"/>
            <a:r>
              <a:rPr lang="he-IL" sz="2000" dirty="0" smtClean="0"/>
              <a:t> הכנת דף מקורות </a:t>
            </a:r>
            <a:r>
              <a:rPr lang="en-US" sz="2000" dirty="0" smtClean="0"/>
              <a:t/>
            </a:r>
            <a:br>
              <a:rPr lang="en-US" sz="2000" dirty="0" smtClean="0"/>
            </a:br>
            <a:r>
              <a:rPr lang="he-IL" sz="2000" dirty="0" smtClean="0"/>
              <a:t>(מטלה אישית או זוגית)</a:t>
            </a:r>
            <a:endParaRPr lang="en-US" sz="2000" dirty="0"/>
          </a:p>
        </p:txBody>
      </p:sp>
      <p:sp>
        <p:nvSpPr>
          <p:cNvPr id="6" name="מציין מיקום טקסט 5"/>
          <p:cNvSpPr>
            <a:spLocks noGrp="1"/>
          </p:cNvSpPr>
          <p:nvPr>
            <p:ph type="body" sz="half" idx="16"/>
          </p:nvPr>
        </p:nvSpPr>
        <p:spPr/>
        <p:txBody>
          <a:bodyPr>
            <a:normAutofit lnSpcReduction="10000"/>
          </a:bodyPr>
          <a:lstStyle/>
          <a:p>
            <a:pPr algn="r"/>
            <a:endParaRPr lang="he-IL" dirty="0" smtClean="0"/>
          </a:p>
          <a:p>
            <a:pPr algn="r"/>
            <a:r>
              <a:rPr lang="he-IL" dirty="0" smtClean="0"/>
              <a:t>התלמידים בוחרים את 1-3 טקסטים שנלמדו ומפתחים אותם לכדי דף מקורות </a:t>
            </a:r>
          </a:p>
          <a:p>
            <a:pPr algn="r"/>
            <a:r>
              <a:rPr lang="he-IL" dirty="0" smtClean="0"/>
              <a:t>הדף צריך להכיל מהלך לימודי קוהרנטי עם שאלות מנחות ובין 2-4 טקסטים הגותיים </a:t>
            </a:r>
            <a:r>
              <a:rPr lang="he-IL" dirty="0" err="1" smtClean="0"/>
              <a:t>רלוונטים</a:t>
            </a:r>
            <a:r>
              <a:rPr lang="he-IL" dirty="0" smtClean="0"/>
              <a:t> לפיתוח הנושא. </a:t>
            </a:r>
          </a:p>
          <a:p>
            <a:pPr algn="r"/>
            <a:r>
              <a:rPr lang="he-IL" dirty="0" smtClean="0"/>
              <a:t>הכנת הדף יכולה להיות מטלה כשלעצמה או הכנה לפעילות של לימוד משותף או פרזנטציה בכיתה</a:t>
            </a:r>
          </a:p>
          <a:p>
            <a:pPr algn="r"/>
            <a:endParaRPr lang="he-IL" dirty="0" smtClean="0"/>
          </a:p>
          <a:p>
            <a:pPr algn="r"/>
            <a:r>
              <a:rPr lang="he-IL" dirty="0" smtClean="0"/>
              <a:t> </a:t>
            </a:r>
            <a:endParaRPr lang="en-US" dirty="0"/>
          </a:p>
        </p:txBody>
      </p:sp>
      <p:sp>
        <p:nvSpPr>
          <p:cNvPr id="7" name="מציין מיקום טקסט 6"/>
          <p:cNvSpPr>
            <a:spLocks noGrp="1"/>
          </p:cNvSpPr>
          <p:nvPr>
            <p:ph type="body" sz="quarter" idx="13"/>
          </p:nvPr>
        </p:nvSpPr>
        <p:spPr/>
        <p:txBody>
          <a:bodyPr/>
          <a:lstStyle/>
          <a:p>
            <a:pPr algn="r"/>
            <a:r>
              <a:rPr lang="he-IL" dirty="0" smtClean="0"/>
              <a:t> </a:t>
            </a:r>
            <a:r>
              <a:rPr lang="he-IL" sz="2000" dirty="0" smtClean="0"/>
              <a:t>הלימוד וסביבתי- השוואת הטקסט הנלמד לטקסט אחר</a:t>
            </a:r>
          </a:p>
        </p:txBody>
      </p:sp>
      <p:sp>
        <p:nvSpPr>
          <p:cNvPr id="8" name="מציין מיקום טקסט 7"/>
          <p:cNvSpPr>
            <a:spLocks noGrp="1"/>
          </p:cNvSpPr>
          <p:nvPr>
            <p:ph type="body" sz="half" idx="17"/>
          </p:nvPr>
        </p:nvSpPr>
        <p:spPr/>
        <p:txBody>
          <a:bodyPr>
            <a:normAutofit fontScale="92500" lnSpcReduction="20000"/>
          </a:bodyPr>
          <a:lstStyle/>
          <a:p>
            <a:pPr lvl="0" algn="just" rtl="1"/>
            <a:r>
              <a:rPr lang="he-IL" sz="1500" dirty="0"/>
              <a:t>מטלה לדוגמא: </a:t>
            </a:r>
          </a:p>
          <a:p>
            <a:pPr lvl="0" algn="just" rtl="1"/>
            <a:r>
              <a:rPr lang="he-IL" sz="1500" dirty="0"/>
              <a:t>בחרי מקור כלשהו המתקשר למקור בפרק שאותו בחרת. המקור יכול להיות קטע מספר, מאמר בעיתון/ באינטרנט, קטע מסרט וכד'. המקור יכול לסתור את המקור מהפרק, להרחיב אותו, להסביר אותו וכד'. </a:t>
            </a:r>
            <a:endParaRPr lang="en-US" sz="1500" dirty="0"/>
          </a:p>
          <a:p>
            <a:pPr lvl="0" algn="just" rtl="1"/>
            <a:r>
              <a:rPr lang="he-IL" sz="1500" dirty="0"/>
              <a:t>הציגי </a:t>
            </a:r>
            <a:r>
              <a:rPr lang="he-IL" sz="1500" dirty="0" smtClean="0"/>
              <a:t>את </a:t>
            </a:r>
            <a:r>
              <a:rPr lang="he-IL" sz="1500" dirty="0"/>
              <a:t>המקור הנוסף שבחרת והסבירי </a:t>
            </a:r>
            <a:r>
              <a:rPr lang="he-IL" sz="1500" dirty="0" smtClean="0"/>
              <a:t>אותו. </a:t>
            </a:r>
            <a:endParaRPr lang="en-US" sz="1500" dirty="0"/>
          </a:p>
          <a:p>
            <a:pPr lvl="0" algn="just" rtl="1"/>
            <a:r>
              <a:rPr lang="he-IL" sz="1500" dirty="0"/>
              <a:t>הסבירי מהו היחס בין שני המקורות – המקור מן הפרק והמקור הנוסף שבחרת . </a:t>
            </a:r>
          </a:p>
          <a:p>
            <a:pPr lvl="0" algn="just" rtl="1"/>
            <a:r>
              <a:rPr lang="he-IL" sz="1500" dirty="0"/>
              <a:t>ההערכה תתייחס למיומנויות איתור מיון וסינון מידע שיושמו , הלימה בין המקורות, יצירתיות החיבור , בהירות ועומק ההנמקה  </a:t>
            </a:r>
            <a:endParaRPr lang="en-US" sz="1500" dirty="0"/>
          </a:p>
          <a:p>
            <a:endParaRPr lang="en-US" dirty="0"/>
          </a:p>
        </p:txBody>
      </p:sp>
      <p:sp>
        <p:nvSpPr>
          <p:cNvPr id="10" name="מלבן 9"/>
          <p:cNvSpPr/>
          <p:nvPr/>
        </p:nvSpPr>
        <p:spPr>
          <a:xfrm>
            <a:off x="3015596" y="6139855"/>
            <a:ext cx="5924811" cy="46346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57200">
              <a:spcBef>
                <a:spcPts val="1000"/>
              </a:spcBef>
              <a:buClr>
                <a:schemeClr val="accent1"/>
              </a:buClr>
              <a:buSzPct val="80000"/>
            </a:pPr>
            <a:r>
              <a:rPr lang="he-IL" sz="2400" dirty="0">
                <a:ln>
                  <a:solidFill>
                    <a:srgbClr val="EA1E89"/>
                  </a:solidFill>
                </a:ln>
                <a:solidFill>
                  <a:schemeClr val="accent1">
                    <a:lumMod val="60000"/>
                    <a:lumOff val="40000"/>
                  </a:schemeClr>
                </a:solidFill>
                <a:hlinkClick r:id="rId2" action="ppaction://hlinksldjump"/>
              </a:rPr>
              <a:t>ר' דוגמא נוספת-  כתיבת שו"ת </a:t>
            </a:r>
            <a:endParaRPr lang="en-US" sz="2400" dirty="0">
              <a:ln>
                <a:solidFill>
                  <a:srgbClr val="EA1E89"/>
                </a:solidFill>
              </a:ln>
              <a:solidFill>
                <a:schemeClr val="accent1">
                  <a:lumMod val="60000"/>
                  <a:lumOff val="40000"/>
                </a:schemeClr>
              </a:solidFill>
            </a:endParaRPr>
          </a:p>
        </p:txBody>
      </p:sp>
      <p:sp>
        <p:nvSpPr>
          <p:cNvPr id="11" name="מלבן 10">
            <a:hlinkClick r:id="rId3" action="ppaction://hlinksldjump"/>
          </p:cNvPr>
          <p:cNvSpPr/>
          <p:nvPr/>
        </p:nvSpPr>
        <p:spPr>
          <a:xfrm>
            <a:off x="649672" y="640863"/>
            <a:ext cx="1773044" cy="429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3" action="ppaction://hlinksldjump"/>
              </a:rPr>
              <a:t>חזרה</a:t>
            </a:r>
            <a:endParaRPr lang="en-US" dirty="0">
              <a:ln>
                <a:solidFill>
                  <a:schemeClr val="bg1"/>
                </a:solidFill>
              </a:ln>
              <a:noFill/>
            </a:endParaRPr>
          </a:p>
        </p:txBody>
      </p:sp>
    </p:spTree>
    <p:extLst>
      <p:ext uri="{BB962C8B-B14F-4D97-AF65-F5344CB8AC3E}">
        <p14:creationId xmlns:p14="http://schemas.microsoft.com/office/powerpoint/2010/main" val="1884931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sz="7200" dirty="0" smtClean="0"/>
              <a:t/>
            </a:r>
            <a:br>
              <a:rPr lang="he-IL" sz="7200" dirty="0" smtClean="0"/>
            </a:br>
            <a:r>
              <a:rPr lang="he-IL" sz="7200" dirty="0"/>
              <a:t/>
            </a:r>
            <a:br>
              <a:rPr lang="he-IL" sz="7200" dirty="0"/>
            </a:br>
            <a:r>
              <a:rPr lang="he-IL" sz="7200" dirty="0" smtClean="0"/>
              <a:t/>
            </a:r>
            <a:br>
              <a:rPr lang="he-IL" sz="7200" dirty="0" smtClean="0"/>
            </a:br>
            <a:r>
              <a:rPr lang="he-IL" sz="7200" dirty="0"/>
              <a:t/>
            </a:r>
            <a:br>
              <a:rPr lang="he-IL" sz="7200" dirty="0"/>
            </a:br>
            <a:r>
              <a:rPr lang="he-IL" sz="7200" dirty="0" smtClean="0"/>
              <a:t>רפלקציה </a:t>
            </a:r>
            <a:endParaRPr lang="en-US" sz="7200" dirty="0"/>
          </a:p>
        </p:txBody>
      </p:sp>
      <p:sp>
        <p:nvSpPr>
          <p:cNvPr id="4" name="מציין מיקום טקסט 3"/>
          <p:cNvSpPr>
            <a:spLocks noGrp="1"/>
          </p:cNvSpPr>
          <p:nvPr>
            <p:ph type="body" sz="half" idx="2"/>
          </p:nvPr>
        </p:nvSpPr>
        <p:spPr/>
        <p:txBody>
          <a:bodyPr>
            <a:noAutofit/>
          </a:bodyPr>
          <a:lstStyle/>
          <a:p>
            <a:pPr algn="ctr"/>
            <a:r>
              <a:rPr lang="he-IL" sz="2000" dirty="0" smtClean="0">
                <a:solidFill>
                  <a:srgbClr val="FFFF00"/>
                </a:solidFill>
              </a:rPr>
              <a:t> קראו עוד על חשיבותה של הרפלקציה להערכה חלופית </a:t>
            </a:r>
            <a:r>
              <a:rPr lang="he-IL" sz="1800" dirty="0">
                <a:ln>
                  <a:solidFill>
                    <a:schemeClr val="bg1"/>
                  </a:solidFill>
                </a:ln>
                <a:noFill/>
                <a:hlinkClick r:id="rId2"/>
              </a:rPr>
              <a:t>כאן</a:t>
            </a:r>
            <a:endParaRPr lang="en-US" sz="1800" dirty="0">
              <a:ln>
                <a:solidFill>
                  <a:schemeClr val="bg1"/>
                </a:solidFill>
              </a:ln>
              <a:noFill/>
            </a:endParaRPr>
          </a:p>
        </p:txBody>
      </p:sp>
      <p:sp>
        <p:nvSpPr>
          <p:cNvPr id="5" name="מלבן 4">
            <a:hlinkClick r:id="rId3" action="ppaction://hlinksldjump"/>
          </p:cNvPr>
          <p:cNvSpPr/>
          <p:nvPr/>
        </p:nvSpPr>
        <p:spPr>
          <a:xfrm>
            <a:off x="1840222" y="4942663"/>
            <a:ext cx="1614885" cy="437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3" action="ppaction://hlinksldjump"/>
              </a:rPr>
              <a:t>חזרה</a:t>
            </a:r>
            <a:endParaRPr lang="en-US" dirty="0">
              <a:ln>
                <a:solidFill>
                  <a:schemeClr val="bg1"/>
                </a:solidFill>
              </a:ln>
              <a:noFill/>
            </a:endParaRPr>
          </a:p>
        </p:txBody>
      </p:sp>
      <p:sp>
        <p:nvSpPr>
          <p:cNvPr id="24" name="מלבן מעוגל 23"/>
          <p:cNvSpPr/>
          <p:nvPr/>
        </p:nvSpPr>
        <p:spPr>
          <a:xfrm>
            <a:off x="9980612" y="1985713"/>
            <a:ext cx="1673242" cy="110821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endParaRPr lang="he-IL" b="1" dirty="0" smtClean="0"/>
          </a:p>
          <a:p>
            <a:pPr algn="ctr" rtl="1"/>
            <a:endParaRPr lang="he-IL" b="1" dirty="0"/>
          </a:p>
          <a:p>
            <a:pPr algn="ctr" rtl="1"/>
            <a:r>
              <a:rPr lang="he-IL" b="1" dirty="0" smtClean="0"/>
              <a:t>הלימוד </a:t>
            </a:r>
            <a:r>
              <a:rPr lang="he-IL" b="1" dirty="0"/>
              <a:t>ואני </a:t>
            </a:r>
          </a:p>
          <a:p>
            <a:pPr algn="ctr" rtl="1"/>
            <a:r>
              <a:rPr lang="he-IL" dirty="0"/>
              <a:t>דוגמא לרפלקציה</a:t>
            </a:r>
          </a:p>
          <a:p>
            <a:pPr algn="ctr" rtl="1"/>
            <a:r>
              <a:rPr lang="he-IL" dirty="0" smtClean="0">
                <a:solidFill>
                  <a:srgbClr val="FF0000"/>
                </a:solidFill>
              </a:rPr>
              <a:t> </a:t>
            </a:r>
            <a:endParaRPr lang="en-US" dirty="0">
              <a:solidFill>
                <a:srgbClr val="FF0000"/>
              </a:solidFill>
            </a:endParaRPr>
          </a:p>
          <a:p>
            <a:pPr algn="ctr"/>
            <a:endParaRPr lang="en-US" dirty="0"/>
          </a:p>
        </p:txBody>
      </p:sp>
      <p:sp>
        <p:nvSpPr>
          <p:cNvPr id="14" name="מלבן מעוגל 13"/>
          <p:cNvSpPr/>
          <p:nvPr/>
        </p:nvSpPr>
        <p:spPr>
          <a:xfrm>
            <a:off x="5511380" y="261333"/>
            <a:ext cx="4672208" cy="40709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609600" indent="-609600" algn="just" rtl="1"/>
            <a:r>
              <a:rPr lang="he-IL" altLang="he-IL" sz="1400" dirty="0">
                <a:latin typeface="David" panose="020E0502060401010101" pitchFamily="34" charset="-79"/>
                <a:cs typeface="David" panose="020E0502060401010101" pitchFamily="34" charset="-79"/>
              </a:rPr>
              <a:t>כתבי 3 תובנות שפיתחת במהלך לימוד הפרק. לגבי כל תובנה, הסבירי לאיזה מקור היא קשורה וכיצד למדת אותה מהמקור. </a:t>
            </a:r>
          </a:p>
          <a:p>
            <a:pPr marL="609600" indent="-609600" algn="just" rtl="1"/>
            <a:r>
              <a:rPr lang="he-IL" altLang="he-IL" sz="1400" dirty="0" smtClean="0">
                <a:latin typeface="David" panose="020E0502060401010101" pitchFamily="34" charset="-79"/>
                <a:cs typeface="David" panose="020E0502060401010101" pitchFamily="34" charset="-79"/>
              </a:rPr>
              <a:t>מהן </a:t>
            </a:r>
            <a:r>
              <a:rPr lang="he-IL" altLang="he-IL" sz="1400" dirty="0">
                <a:latin typeface="David" panose="020E0502060401010101" pitchFamily="34" charset="-79"/>
                <a:cs typeface="David" panose="020E0502060401010101" pitchFamily="34" charset="-79"/>
              </a:rPr>
              <a:t>התחושות שלך מלימוד הפרק? כתבי 2 תחושות שונות והסבירי כיצד הן </a:t>
            </a:r>
            <a:r>
              <a:rPr lang="he-IL" altLang="he-IL" sz="1400" dirty="0" smtClean="0">
                <a:latin typeface="David" panose="020E0502060401010101" pitchFamily="34" charset="-79"/>
                <a:cs typeface="David" panose="020E0502060401010101" pitchFamily="34" charset="-79"/>
              </a:rPr>
              <a:t>נבעו </a:t>
            </a:r>
            <a:r>
              <a:rPr lang="he-IL" altLang="he-IL" sz="1400" dirty="0">
                <a:latin typeface="David" panose="020E0502060401010101" pitchFamily="34" charset="-79"/>
                <a:cs typeface="David" panose="020E0502060401010101" pitchFamily="34" charset="-79"/>
              </a:rPr>
              <a:t>מחומר הלימוד.</a:t>
            </a:r>
          </a:p>
          <a:p>
            <a:pPr marL="609600" indent="-609600" algn="just" rtl="1"/>
            <a:r>
              <a:rPr lang="he-IL" altLang="he-IL" sz="1400" dirty="0">
                <a:latin typeface="David" panose="020E0502060401010101" pitchFamily="34" charset="-79"/>
                <a:cs typeface="David" panose="020E0502060401010101" pitchFamily="34" charset="-79"/>
              </a:rPr>
              <a:t>מהו הדבר החשוב ביותר שנגע לחייך מן הלימוד בפרק?</a:t>
            </a:r>
          </a:p>
          <a:p>
            <a:pPr marL="609600" indent="-609600" algn="just" rtl="1"/>
            <a:r>
              <a:rPr lang="he-IL" altLang="he-IL" sz="1400" dirty="0">
                <a:latin typeface="David" panose="020E0502060401010101" pitchFamily="34" charset="-79"/>
                <a:cs typeface="David" panose="020E0502060401010101" pitchFamily="34" charset="-79"/>
              </a:rPr>
              <a:t>אילו שאלות נשארו לך לאחר הלימוד?</a:t>
            </a:r>
          </a:p>
          <a:p>
            <a:pPr marL="609600" indent="-609600" algn="just" rtl="1"/>
            <a:r>
              <a:rPr lang="he-IL" altLang="he-IL" sz="1400" dirty="0">
                <a:latin typeface="David" panose="020E0502060401010101" pitchFamily="34" charset="-79"/>
                <a:cs typeface="David" panose="020E0502060401010101" pitchFamily="34" charset="-79"/>
              </a:rPr>
              <a:t>איזו נקודה מכלל הנקודות שעליהם דיברנו, היית רוצה להמשיך ולברר? </a:t>
            </a:r>
          </a:p>
          <a:p>
            <a:pPr marL="609600" indent="-609600" algn="just" rtl="1"/>
            <a:r>
              <a:rPr lang="he-IL" altLang="he-IL" sz="1400" dirty="0">
                <a:latin typeface="David" panose="020E0502060401010101" pitchFamily="34" charset="-79"/>
                <a:cs typeface="David" panose="020E0502060401010101" pitchFamily="34" charset="-79"/>
              </a:rPr>
              <a:t>הכיני תכנית כיצד תמשיכי לברר את הנקודות הללו. פרטי את התכנית שלך (למשל: אילו ספרים את מעוניינת לקרוא בנושא? עם מי את חושבת לדבר על הנושא? וכד'). על המורה לאשר את התכנית ולקבוע את מועדי הזמנים לביצוע.</a:t>
            </a:r>
          </a:p>
          <a:p>
            <a:pPr marL="609600" indent="-609600" algn="just" rtl="1"/>
            <a:r>
              <a:rPr lang="he-IL" altLang="he-IL" sz="1400" dirty="0">
                <a:latin typeface="David" panose="020E0502060401010101" pitchFamily="34" charset="-79"/>
                <a:cs typeface="David" panose="020E0502060401010101" pitchFamily="34" charset="-79"/>
              </a:rPr>
              <a:t>דווחי על תוצאות התכנית – מה התרחש בעקבות ביצוע התכנית? האם הנקודה שרצית לברר אכן התבררה? הסבירי כיצד. אם לא – מדוע? </a:t>
            </a:r>
            <a:endParaRPr lang="en-US" altLang="he-IL" sz="1400" dirty="0">
              <a:latin typeface="David" panose="020E0502060401010101" pitchFamily="34" charset="-79"/>
              <a:cs typeface="David" panose="020E0502060401010101" pitchFamily="34" charset="-79"/>
            </a:endParaRPr>
          </a:p>
        </p:txBody>
      </p:sp>
      <p:sp>
        <p:nvSpPr>
          <p:cNvPr id="16" name="מלבן מעוגל 15"/>
          <p:cNvSpPr/>
          <p:nvPr/>
        </p:nvSpPr>
        <p:spPr>
          <a:xfrm>
            <a:off x="532357" y="367678"/>
            <a:ext cx="4459266" cy="3937350"/>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ctr"/>
            <a:r>
              <a:rPr lang="he-IL" dirty="0" smtClean="0">
                <a:latin typeface="David" panose="020E0502060401010101" pitchFamily="34" charset="-79"/>
                <a:cs typeface="David" panose="020E0502060401010101" pitchFamily="34" charset="-79"/>
              </a:rPr>
              <a:t>רפלקציה היא תיאור של תובנות אישיות במבט לאחור על תהליך הלמידה. </a:t>
            </a:r>
          </a:p>
          <a:p>
            <a:pPr algn="ctr"/>
            <a:r>
              <a:rPr lang="he-IL" dirty="0" smtClean="0">
                <a:latin typeface="David" panose="020E0502060401010101" pitchFamily="34" charset="-79"/>
                <a:cs typeface="David" panose="020E0502060401010101" pitchFamily="34" charset="-79"/>
              </a:rPr>
              <a:t> </a:t>
            </a:r>
          </a:p>
          <a:p>
            <a:pPr algn="ctr"/>
            <a:r>
              <a:rPr lang="he-IL" dirty="0" smtClean="0">
                <a:latin typeface="David" panose="020E0502060401010101" pitchFamily="34" charset="-79"/>
                <a:cs typeface="David" panose="020E0502060401010101" pitchFamily="34" charset="-79"/>
              </a:rPr>
              <a:t>היא דורשת התבוננות פנימית, כנות, </a:t>
            </a:r>
          </a:p>
          <a:p>
            <a:pPr algn="ctr"/>
            <a:r>
              <a:rPr lang="he-IL" dirty="0" smtClean="0">
                <a:latin typeface="David" panose="020E0502060401010101" pitchFamily="34" charset="-79"/>
                <a:cs typeface="David" panose="020E0502060401010101" pitchFamily="34" charset="-79"/>
              </a:rPr>
              <a:t>מודעות עצמית, ועושר לשוני. </a:t>
            </a:r>
          </a:p>
          <a:p>
            <a:pPr algn="ctr"/>
            <a:r>
              <a:rPr lang="he-IL" dirty="0" smtClean="0">
                <a:latin typeface="David" panose="020E0502060401010101" pitchFamily="34" charset="-79"/>
                <a:cs typeface="David" panose="020E0502060401010101" pitchFamily="34" charset="-79"/>
              </a:rPr>
              <a:t>מטרתה לפתח את כל אלו אצל התלמידים </a:t>
            </a:r>
            <a:r>
              <a:rPr lang="en-US" dirty="0" smtClean="0">
                <a:latin typeface="David" panose="020E0502060401010101" pitchFamily="34" charset="-79"/>
                <a:cs typeface="David" panose="020E0502060401010101" pitchFamily="34" charset="-79"/>
              </a:rPr>
              <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ועל ידי כך להעמיק את הלמידה.</a:t>
            </a:r>
          </a:p>
          <a:p>
            <a:pPr algn="ctr"/>
            <a:r>
              <a:rPr lang="en-US" dirty="0" smtClean="0">
                <a:latin typeface="David" panose="020E0502060401010101" pitchFamily="34" charset="-79"/>
                <a:cs typeface="David" panose="020E0502060401010101" pitchFamily="34" charset="-79"/>
              </a:rPr>
              <a:t/>
            </a:r>
            <a:br>
              <a:rPr lang="en-US" dirty="0" smtClean="0">
                <a:latin typeface="David" panose="020E0502060401010101" pitchFamily="34" charset="-79"/>
                <a:cs typeface="David" panose="020E0502060401010101" pitchFamily="34" charset="-79"/>
              </a:rPr>
            </a:br>
            <a:r>
              <a:rPr lang="he-IL" dirty="0" smtClean="0">
                <a:latin typeface="David" panose="020E0502060401010101" pitchFamily="34" charset="-79"/>
                <a:cs typeface="David" panose="020E0502060401010101" pitchFamily="34" charset="-79"/>
              </a:rPr>
              <a:t>שימו לב! רפלקציה יכולה בקלות להפוך למטלה שטחית  שנעשית בעיקר כדי לרצות את המורה</a:t>
            </a:r>
          </a:p>
          <a:p>
            <a:pPr algn="ctr"/>
            <a:r>
              <a:rPr lang="he-IL" dirty="0" smtClean="0">
                <a:latin typeface="David" panose="020E0502060401010101" pitchFamily="34" charset="-79"/>
                <a:cs typeface="David" panose="020E0502060401010101" pitchFamily="34" charset="-79"/>
              </a:rPr>
              <a:t>לכן יש לבנות היטב את התרגילים הרפלקטיביים ולהקנות בסבלנות את המיומנויות שהיא דורשת</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410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של תמונה 2"/>
          <p:cNvSpPr>
            <a:spLocks noGrp="1"/>
          </p:cNvSpPr>
          <p:nvPr>
            <p:ph type="pic" idx="1"/>
          </p:nvPr>
        </p:nvSpPr>
        <p:spPr>
          <a:xfrm>
            <a:off x="6212910" y="563671"/>
            <a:ext cx="4359057" cy="5761973"/>
          </a:xfrm>
        </p:spPr>
        <p:style>
          <a:lnRef idx="2">
            <a:schemeClr val="accent1"/>
          </a:lnRef>
          <a:fillRef idx="1">
            <a:schemeClr val="lt1"/>
          </a:fillRef>
          <a:effectRef idx="0">
            <a:schemeClr val="accent1"/>
          </a:effectRef>
          <a:fontRef idx="minor">
            <a:schemeClr val="dk1"/>
          </a:fontRef>
        </p:style>
      </p:sp>
      <p:pic>
        <p:nvPicPr>
          <p:cNvPr id="8" name="תמונה 7"/>
          <p:cNvPicPr>
            <a:picLocks noChangeAspect="1"/>
          </p:cNvPicPr>
          <p:nvPr/>
        </p:nvPicPr>
        <p:blipFill>
          <a:blip r:embed="rId2"/>
          <a:stretch>
            <a:fillRect/>
          </a:stretch>
        </p:blipFill>
        <p:spPr>
          <a:xfrm>
            <a:off x="689861" y="1887034"/>
            <a:ext cx="4789398" cy="4150510"/>
          </a:xfrm>
          <a:prstGeom prst="rect">
            <a:avLst/>
          </a:prstGeom>
        </p:spPr>
      </p:pic>
      <p:sp>
        <p:nvSpPr>
          <p:cNvPr id="4" name="מציין מיקום טקסט 3"/>
          <p:cNvSpPr>
            <a:spLocks noGrp="1"/>
          </p:cNvSpPr>
          <p:nvPr>
            <p:ph type="body" sz="half" idx="2"/>
          </p:nvPr>
        </p:nvSpPr>
        <p:spPr>
          <a:xfrm>
            <a:off x="1154954" y="1962190"/>
            <a:ext cx="3859212" cy="3067010"/>
          </a:xfrm>
        </p:spPr>
        <p:txBody>
          <a:bodyPr/>
          <a:lstStyle/>
          <a:p>
            <a:endParaRPr lang="en-US" dirty="0"/>
          </a:p>
        </p:txBody>
      </p:sp>
      <p:sp>
        <p:nvSpPr>
          <p:cNvPr id="6" name="כותרת 5"/>
          <p:cNvSpPr>
            <a:spLocks noGrp="1"/>
          </p:cNvSpPr>
          <p:nvPr>
            <p:ph type="title"/>
          </p:nvPr>
        </p:nvSpPr>
        <p:spPr>
          <a:xfrm>
            <a:off x="1154954" y="726510"/>
            <a:ext cx="3865134" cy="1578280"/>
          </a:xfrm>
        </p:spPr>
        <p:txBody>
          <a:bodyPr anchor="t">
            <a:normAutofit/>
          </a:bodyPr>
          <a:lstStyle/>
          <a:p>
            <a:pPr algn="r" rtl="1"/>
            <a:r>
              <a:rPr lang="he-IL" dirty="0" smtClean="0"/>
              <a:t>יומן התנסות </a:t>
            </a:r>
            <a:br>
              <a:rPr lang="he-IL" dirty="0" smtClean="0"/>
            </a:br>
            <a:r>
              <a:rPr lang="he-IL" sz="2000" dirty="0" smtClean="0"/>
              <a:t>המטרה- יישום הידע בחיי התלמידים </a:t>
            </a:r>
            <a:br>
              <a:rPr lang="he-IL" sz="2000" dirty="0" smtClean="0"/>
            </a:br>
            <a:r>
              <a:rPr lang="he-IL" sz="1600" dirty="0" smtClean="0"/>
              <a:t>דוגמא ליישום בפרק "האדם מחפש את עצמו"</a:t>
            </a:r>
            <a:endParaRPr lang="en-US" sz="1600" dirty="0"/>
          </a:p>
        </p:txBody>
      </p:sp>
      <p:sp>
        <p:nvSpPr>
          <p:cNvPr id="7" name="מלבן 6"/>
          <p:cNvSpPr/>
          <p:nvPr/>
        </p:nvSpPr>
        <p:spPr>
          <a:xfrm>
            <a:off x="1640910" y="1629278"/>
            <a:ext cx="7503090" cy="332912"/>
          </a:xfrm>
          <a:prstGeom prst="rect">
            <a:avLst/>
          </a:prstGeom>
        </p:spPr>
        <p:txBody>
          <a:bodyPr wrap="square">
            <a:spAutoFit/>
          </a:bodyPr>
          <a:lstStyle/>
          <a:p>
            <a:pPr algn="just" rtl="1">
              <a:lnSpc>
                <a:spcPct val="105000"/>
              </a:lnSpc>
              <a:spcAft>
                <a:spcPts val="800"/>
              </a:spcAft>
            </a:pPr>
            <a:endParaRPr lang="en-US" sz="1600" dirty="0">
              <a:solidFill>
                <a:srgbClr val="000000"/>
              </a:solidFill>
              <a:effectLst/>
              <a:latin typeface="Arial" panose="020B0604020202020204" pitchFamily="34" charset="0"/>
              <a:ea typeface="Arial" panose="020B0604020202020204" pitchFamily="34" charset="0"/>
            </a:endParaRPr>
          </a:p>
        </p:txBody>
      </p:sp>
      <p:sp>
        <p:nvSpPr>
          <p:cNvPr id="10" name="AutoShape 4"/>
          <p:cNvSpPr>
            <a:spLocks noChangeArrowheads="1"/>
          </p:cNvSpPr>
          <p:nvPr/>
        </p:nvSpPr>
        <p:spPr bwMode="auto">
          <a:xfrm>
            <a:off x="6478805" y="680917"/>
            <a:ext cx="3858017" cy="5281471"/>
          </a:xfrm>
          <a:prstGeom prst="roundRect">
            <a:avLst>
              <a:gd name="adj" fmla="val 16667"/>
            </a:avLst>
          </a:prstGeom>
          <a:solidFill>
            <a:srgbClr val="FFFFFF"/>
          </a:solidFill>
          <a:ln w="9525">
            <a:solidFill>
              <a:schemeClr val="bg1"/>
            </a:solidFill>
            <a:round/>
            <a:headEnd/>
            <a:tailEnd/>
          </a:ln>
        </p:spPr>
        <p:txBody>
          <a:bodyPr rot="0" vert="horz" wrap="square" lIns="91440" tIns="45720" rIns="91440" bIns="45720" anchor="t" anchorCtr="0" upright="1">
            <a:noAutofit/>
          </a:bodyPr>
          <a:lstStyle/>
          <a:p>
            <a:pPr algn="ctr" rtl="1">
              <a:lnSpc>
                <a:spcPct val="105000"/>
              </a:lnSpc>
              <a:spcAft>
                <a:spcPts val="800"/>
              </a:spcAft>
            </a:pPr>
            <a:r>
              <a:rPr lang="he-IL" sz="2400" b="1" dirty="0" smtClean="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נייר </a:t>
            </a:r>
            <a:r>
              <a:rPr lang="he-IL" sz="24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עמדה </a:t>
            </a:r>
            <a:r>
              <a:rPr lang="en-US" sz="2400"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
            </a:r>
            <a:br>
              <a:rPr lang="en-US" sz="2400"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br>
            <a:r>
              <a:rPr lang="he-IL" b="1" dirty="0" smtClean="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מטלה מתאימה לעיבוד עשיר במיומנויות לכל </a:t>
            </a: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מקור שנלמד </a:t>
            </a:r>
            <a:r>
              <a:rPr lang="he-IL" b="1" dirty="0" smtClean="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בכיתה </a:t>
            </a:r>
            <a:endParaRPr lang="en-US" dirty="0">
              <a:solidFill>
                <a:schemeClr val="accent1">
                  <a:lumMod val="75000"/>
                </a:schemeClr>
              </a:solidFill>
              <a:effectLst/>
              <a:latin typeface="Arial" panose="020B0604020202020204" pitchFamily="34" charset="0"/>
              <a:ea typeface="Arial" panose="020B0604020202020204" pitchFamily="34" charset="0"/>
            </a:endParaRPr>
          </a:p>
          <a:p>
            <a:pPr algn="just" rtl="1">
              <a:lnSpc>
                <a:spcPct val="105000"/>
              </a:lnSpc>
              <a:spcAft>
                <a:spcPts val="800"/>
              </a:spcAft>
            </a:pPr>
            <a:r>
              <a:rPr lang="he-IL" sz="12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א. </a:t>
            </a:r>
            <a:r>
              <a:rPr lang="he-IL" sz="1200" u="sng" dirty="0">
                <a:solidFill>
                  <a:srgbClr val="000000"/>
                </a:solidFill>
                <a:effectLst/>
                <a:latin typeface="David" panose="020E0502060401010101" pitchFamily="34" charset="-79"/>
                <a:ea typeface="David" panose="020E0502060401010101" pitchFamily="34" charset="-79"/>
                <a:cs typeface="David" panose="020E0502060401010101" pitchFamily="34" charset="-79"/>
              </a:rPr>
              <a:t>הקשר- </a:t>
            </a:r>
            <a:r>
              <a:rPr lang="he-IL" sz="12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מיהו ההוגה הנלמד? תאר אותו ואת התקופה והמקום בו חי.</a:t>
            </a:r>
            <a:endParaRPr lang="en-US" sz="1100" dirty="0">
              <a:solidFill>
                <a:srgbClr val="000000"/>
              </a:solidFill>
              <a:effectLst/>
              <a:latin typeface="Arial" panose="020B0604020202020204" pitchFamily="34" charset="0"/>
              <a:ea typeface="Arial" panose="020B0604020202020204" pitchFamily="34" charset="0"/>
            </a:endParaRPr>
          </a:p>
          <a:p>
            <a:pPr algn="just" rtl="1">
              <a:lnSpc>
                <a:spcPct val="105000"/>
              </a:lnSpc>
              <a:spcAft>
                <a:spcPts val="800"/>
              </a:spcAft>
            </a:pPr>
            <a:r>
              <a:rPr lang="he-IL" sz="12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ב. </a:t>
            </a:r>
            <a:r>
              <a:rPr lang="he-IL" sz="1200" u="sng" dirty="0">
                <a:solidFill>
                  <a:srgbClr val="000000"/>
                </a:solidFill>
                <a:effectLst/>
                <a:latin typeface="David" panose="020E0502060401010101" pitchFamily="34" charset="-79"/>
                <a:ea typeface="David" panose="020E0502060401010101" pitchFamily="34" charset="-79"/>
                <a:cs typeface="David" panose="020E0502060401010101" pitchFamily="34" charset="-79"/>
              </a:rPr>
              <a:t>הבנת הטקסט</a:t>
            </a:r>
            <a:r>
              <a:rPr lang="he-IL" sz="12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 תאר מהי עמדתו בדבר תכלית חייו של האדם?  </a:t>
            </a:r>
            <a:endParaRPr lang="en-US" sz="1100" dirty="0">
              <a:solidFill>
                <a:srgbClr val="000000"/>
              </a:solidFill>
              <a:effectLst/>
              <a:latin typeface="Arial" panose="020B0604020202020204" pitchFamily="34" charset="0"/>
              <a:ea typeface="Arial" panose="020B0604020202020204" pitchFamily="34" charset="0"/>
            </a:endParaRPr>
          </a:p>
          <a:p>
            <a:pPr marL="457200" algn="just" rtl="1">
              <a:lnSpc>
                <a:spcPct val="105000"/>
              </a:lnSpc>
              <a:spcAft>
                <a:spcPts val="800"/>
              </a:spcAft>
            </a:pPr>
            <a:r>
              <a:rPr lang="he-IL" sz="12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מה הטענה המרכזית של ההוגה? כיצד הוא מנמק את עמדתו? אילו דוגמאות הוא מביא להסברת עמדתו?</a:t>
            </a:r>
            <a:endParaRPr lang="en-US" sz="1100" dirty="0">
              <a:solidFill>
                <a:srgbClr val="000000"/>
              </a:solidFill>
              <a:effectLst/>
              <a:latin typeface="Arial" panose="020B0604020202020204" pitchFamily="34" charset="0"/>
              <a:ea typeface="Arial" panose="020B0604020202020204" pitchFamily="34" charset="0"/>
            </a:endParaRPr>
          </a:p>
          <a:p>
            <a:pPr algn="just" rtl="1">
              <a:lnSpc>
                <a:spcPct val="105000"/>
              </a:lnSpc>
              <a:spcAft>
                <a:spcPts val="800"/>
              </a:spcAft>
            </a:pPr>
            <a:r>
              <a:rPr lang="he-IL" sz="12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ג. </a:t>
            </a:r>
            <a:r>
              <a:rPr lang="he-IL" sz="1200" u="sng" dirty="0">
                <a:solidFill>
                  <a:srgbClr val="000000"/>
                </a:solidFill>
                <a:effectLst/>
                <a:latin typeface="David" panose="020E0502060401010101" pitchFamily="34" charset="-79"/>
                <a:ea typeface="David" panose="020E0502060401010101" pitchFamily="34" charset="-79"/>
                <a:cs typeface="David" panose="020E0502060401010101" pitchFamily="34" charset="-79"/>
              </a:rPr>
              <a:t>שאילת שאלות </a:t>
            </a:r>
            <a:r>
              <a:rPr lang="he-IL" sz="12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אילו שאלות עלו בדעתך בעקבות דברי ההוגה? </a:t>
            </a:r>
            <a:endParaRPr lang="en-US" sz="1100" dirty="0">
              <a:solidFill>
                <a:srgbClr val="000000"/>
              </a:solidFill>
              <a:effectLst/>
              <a:latin typeface="Arial" panose="020B0604020202020204" pitchFamily="34" charset="0"/>
              <a:ea typeface="Arial" panose="020B0604020202020204" pitchFamily="34" charset="0"/>
            </a:endParaRPr>
          </a:p>
          <a:p>
            <a:pPr algn="just" rtl="1">
              <a:lnSpc>
                <a:spcPct val="105000"/>
              </a:lnSpc>
              <a:spcAft>
                <a:spcPts val="800"/>
              </a:spcAft>
            </a:pPr>
            <a:r>
              <a:rPr lang="he-IL" sz="1200" u="sng" dirty="0">
                <a:solidFill>
                  <a:srgbClr val="000000"/>
                </a:solidFill>
                <a:effectLst/>
                <a:latin typeface="David" panose="020E0502060401010101" pitchFamily="34" charset="-79"/>
                <a:ea typeface="David" panose="020E0502060401010101" pitchFamily="34" charset="-79"/>
                <a:cs typeface="David" panose="020E0502060401010101" pitchFamily="34" charset="-79"/>
              </a:rPr>
              <a:t>ד. עמדה אישית  -</a:t>
            </a:r>
            <a:r>
              <a:rPr lang="he-IL" sz="12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צטטו מתוך דברי ההוגה משפט שבעיניכם מהווה משפט מפתח. </a:t>
            </a:r>
            <a:endParaRPr lang="en-US" sz="1100" dirty="0">
              <a:solidFill>
                <a:srgbClr val="000000"/>
              </a:solidFill>
              <a:effectLst/>
              <a:latin typeface="Arial" panose="020B0604020202020204" pitchFamily="34" charset="0"/>
              <a:ea typeface="Arial" panose="020B0604020202020204" pitchFamily="34" charset="0"/>
            </a:endParaRPr>
          </a:p>
          <a:p>
            <a:pPr algn="just" rtl="1">
              <a:lnSpc>
                <a:spcPct val="105000"/>
              </a:lnSpc>
              <a:spcAft>
                <a:spcPts val="800"/>
              </a:spcAft>
            </a:pPr>
            <a:r>
              <a:rPr lang="he-IL" sz="12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הסבירו את המשפט ופרטו מדוע בחרתם בו?  מה דעתכם האישית ביחס לנאמר בו</a:t>
            </a:r>
            <a:r>
              <a:rPr lang="he-IL" sz="1200" dirty="0" smtClean="0">
                <a:solidFill>
                  <a:srgbClr val="000000"/>
                </a:solidFill>
                <a:effectLst/>
                <a:latin typeface="David" panose="020E0502060401010101" pitchFamily="34" charset="-79"/>
                <a:ea typeface="David" panose="020E0502060401010101" pitchFamily="34" charset="-79"/>
                <a:cs typeface="David" panose="020E0502060401010101" pitchFamily="34" charset="-79"/>
              </a:rPr>
              <a:t>?</a:t>
            </a:r>
          </a:p>
          <a:p>
            <a:pPr algn="just" rtl="1">
              <a:lnSpc>
                <a:spcPct val="105000"/>
              </a:lnSpc>
              <a:spcAft>
                <a:spcPts val="800"/>
              </a:spcAft>
            </a:pPr>
            <a:endParaRPr lang="he-IL" sz="1200" dirty="0">
              <a:solidFill>
                <a:srgbClr val="000000"/>
              </a:solidFill>
              <a:latin typeface="David" panose="020E0502060401010101" pitchFamily="34" charset="-79"/>
              <a:ea typeface="Arial" panose="020B0604020202020204" pitchFamily="34" charset="0"/>
              <a:cs typeface="David" panose="020E0502060401010101" pitchFamily="34" charset="-79"/>
            </a:endParaRPr>
          </a:p>
          <a:p>
            <a:pPr algn="just" rtl="1">
              <a:lnSpc>
                <a:spcPct val="105000"/>
              </a:lnSpc>
              <a:spcAft>
                <a:spcPts val="800"/>
              </a:spcAft>
            </a:pPr>
            <a:endParaRPr lang="en-US" sz="1100" dirty="0">
              <a:solidFill>
                <a:srgbClr val="000000"/>
              </a:solidFill>
              <a:effectLst/>
              <a:latin typeface="Arial" panose="020B0604020202020204" pitchFamily="34" charset="0"/>
              <a:ea typeface="Arial" panose="020B0604020202020204" pitchFamily="34" charset="0"/>
            </a:endParaRPr>
          </a:p>
          <a:p>
            <a:pPr algn="r" rtl="1">
              <a:lnSpc>
                <a:spcPct val="115000"/>
              </a:lnSpc>
              <a:spcAft>
                <a:spcPts val="0"/>
              </a:spcAft>
            </a:pPr>
            <a:r>
              <a:rPr lang="en-US" sz="1100" dirty="0">
                <a:solidFill>
                  <a:srgbClr val="000000"/>
                </a:solidFill>
                <a:effectLst/>
                <a:latin typeface="Arial" panose="020B0604020202020204" pitchFamily="34" charset="0"/>
                <a:ea typeface="Arial" panose="020B0604020202020204" pitchFamily="34" charset="0"/>
              </a:rPr>
              <a:t> </a:t>
            </a:r>
          </a:p>
        </p:txBody>
      </p:sp>
      <p:sp>
        <p:nvSpPr>
          <p:cNvPr id="9" name="מלבן 8">
            <a:hlinkClick r:id="rId3" action="ppaction://hlinksldjump"/>
          </p:cNvPr>
          <p:cNvSpPr/>
          <p:nvPr/>
        </p:nvSpPr>
        <p:spPr>
          <a:xfrm>
            <a:off x="634081" y="659603"/>
            <a:ext cx="1614885" cy="437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3" action="ppaction://hlinksldjump"/>
              </a:rPr>
              <a:t>חזרה</a:t>
            </a:r>
            <a:endParaRPr lang="en-US" dirty="0">
              <a:ln>
                <a:solidFill>
                  <a:schemeClr val="bg1"/>
                </a:solidFill>
              </a:ln>
              <a:noFill/>
            </a:endParaRPr>
          </a:p>
        </p:txBody>
      </p:sp>
    </p:spTree>
    <p:extLst>
      <p:ext uri="{BB962C8B-B14F-4D97-AF65-F5344CB8AC3E}">
        <p14:creationId xmlns:p14="http://schemas.microsoft.com/office/powerpoint/2010/main" val="208713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67480" y="973668"/>
            <a:ext cx="8761413" cy="706964"/>
          </a:xfrm>
        </p:spPr>
        <p:txBody>
          <a:bodyPr/>
          <a:lstStyle/>
          <a:p>
            <a:pPr algn="r"/>
            <a:r>
              <a:rPr lang="he-IL" dirty="0" smtClean="0"/>
              <a:t>תרגילי כתיבה – נוסח מטלה לתלמיד</a:t>
            </a:r>
            <a:br>
              <a:rPr lang="he-IL" dirty="0" smtClean="0"/>
            </a:br>
            <a:r>
              <a:rPr lang="he-IL" sz="2800" dirty="0" smtClean="0"/>
              <a:t>דוגמא עבור פרק הלימוד "אדם מחפש את עצמו"</a:t>
            </a:r>
            <a:endParaRPr lang="en-US" dirty="0"/>
          </a:p>
        </p:txBody>
      </p:sp>
      <p:sp>
        <p:nvSpPr>
          <p:cNvPr id="3" name="מציין מיקום תוכן 2"/>
          <p:cNvSpPr>
            <a:spLocks noGrp="1"/>
          </p:cNvSpPr>
          <p:nvPr>
            <p:ph sz="half" idx="1"/>
          </p:nvPr>
        </p:nvSpPr>
        <p:spPr/>
        <p:txBody>
          <a:bodyPr>
            <a:normAutofit fontScale="85000" lnSpcReduction="10000"/>
          </a:bodyPr>
          <a:lstStyle/>
          <a:p>
            <a:pPr marL="0" indent="0" algn="just" rtl="1">
              <a:buNone/>
            </a:pPr>
            <a:r>
              <a:rPr lang="he-IL" b="1" u="sng" dirty="0"/>
              <a:t>מכתב אישי להוגה</a:t>
            </a:r>
            <a:endParaRPr lang="en-US" b="1" u="sng" dirty="0"/>
          </a:p>
          <a:p>
            <a:pPr algn="just" rtl="1"/>
            <a:r>
              <a:rPr lang="he-IL" dirty="0"/>
              <a:t>עכשיו, אחרי שפגשנו דרכים שונות המעניקות משמעות לאדם בחייו,  חשוב על אירוע בחייך שבו באה לידי ביטוי עמדתו של ההוגה שבו עסקת בקבוצה.  </a:t>
            </a:r>
            <a:endParaRPr lang="en-US" dirty="0"/>
          </a:p>
          <a:p>
            <a:pPr algn="just" rtl="1"/>
            <a:r>
              <a:rPr lang="he-IL" dirty="0"/>
              <a:t>היזכר בפרטי האירוע, איפה היית? מה עשית ומי היו השותפים לאירוע? מה הרגשת? </a:t>
            </a:r>
            <a:br>
              <a:rPr lang="he-IL" dirty="0"/>
            </a:br>
            <a:r>
              <a:rPr lang="he-IL" dirty="0"/>
              <a:t>כתוב מכתב להוגה הדעות שבחרת . ספר לו על תחושותיך ביחס לדברים שעולים </a:t>
            </a:r>
            <a:r>
              <a:rPr lang="he-IL" dirty="0" smtClean="0"/>
              <a:t>מדבריו. </a:t>
            </a:r>
          </a:p>
          <a:p>
            <a:pPr marL="0" indent="0" algn="just" rtl="1">
              <a:buNone/>
            </a:pPr>
            <a:endParaRPr lang="en-US" dirty="0"/>
          </a:p>
        </p:txBody>
      </p:sp>
      <p:sp>
        <p:nvSpPr>
          <p:cNvPr id="4" name="מציין מיקום תוכן 3"/>
          <p:cNvSpPr>
            <a:spLocks noGrp="1"/>
          </p:cNvSpPr>
          <p:nvPr>
            <p:ph sz="half" idx="2"/>
          </p:nvPr>
        </p:nvSpPr>
        <p:spPr/>
        <p:txBody>
          <a:bodyPr>
            <a:normAutofit fontScale="85000" lnSpcReduction="10000"/>
          </a:bodyPr>
          <a:lstStyle/>
          <a:p>
            <a:pPr marL="0" indent="0" algn="just" rtl="1">
              <a:buNone/>
            </a:pPr>
            <a:r>
              <a:rPr lang="he-IL" b="1" u="sng" dirty="0" smtClean="0"/>
              <a:t>מכתב אישי לדמות</a:t>
            </a:r>
            <a:endParaRPr lang="en-US" b="1" u="sng" dirty="0"/>
          </a:p>
          <a:p>
            <a:pPr algn="just" rtl="1"/>
            <a:r>
              <a:rPr lang="he-IL" dirty="0"/>
              <a:t>עכשיו אחרי שפגשנו דרכים שונות המעניקות משמעות לאדם בחייו, ואחרי שהתמקדתם בעמדה אחת והעמקתם בה- בחרו דמות שאתם באופן אישי מעריכים כמי שמייצגת באורח חייה את אחת הדרכים. הדמות יכולה להיות חיה בינינו או כזו שנפטרה אך שהינה בת זמנינו.  </a:t>
            </a:r>
            <a:endParaRPr lang="en-US" dirty="0"/>
          </a:p>
          <a:p>
            <a:pPr algn="just" rtl="1"/>
            <a:r>
              <a:rPr lang="he-IL" dirty="0"/>
              <a:t>צאו למסע בעקבות הדמות. מה בולט לכם באישיותה? מה משך את תשומת לבכם? הרחיבו את הידע שלכם על חייה ופועלה. </a:t>
            </a:r>
            <a:endParaRPr lang="en-US" dirty="0"/>
          </a:p>
          <a:p>
            <a:pPr algn="just" rtl="1"/>
            <a:r>
              <a:rPr lang="he-IL" dirty="0"/>
              <a:t>כתבו מכתב אל הדמות . אם נפטרה , כתבו את המכתב לבני משפחתה. ספרו לה/להם מדוע בחרתם אותה? כיצד אתם רואים בדמותה את הרעיונות עליהם דיבר ההוגה שבחרתם?  איזה רושם השאירה עליכם אישיותו ופועלו? </a:t>
            </a:r>
            <a:endParaRPr lang="en-US" dirty="0"/>
          </a:p>
          <a:p>
            <a:endParaRPr lang="en-US" dirty="0"/>
          </a:p>
        </p:txBody>
      </p:sp>
      <p:sp>
        <p:nvSpPr>
          <p:cNvPr id="5" name="מלבן 4">
            <a:hlinkClick r:id="rId2" action="ppaction://hlinksldjump"/>
          </p:cNvPr>
          <p:cNvSpPr/>
          <p:nvPr/>
        </p:nvSpPr>
        <p:spPr>
          <a:xfrm>
            <a:off x="792008" y="660595"/>
            <a:ext cx="1614885" cy="437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2" action="ppaction://hlinksldjump"/>
              </a:rPr>
              <a:t>חזרה</a:t>
            </a:r>
            <a:endParaRPr lang="en-US" dirty="0">
              <a:ln>
                <a:solidFill>
                  <a:schemeClr val="bg1"/>
                </a:solidFill>
              </a:ln>
              <a:noFill/>
            </a:endParaRPr>
          </a:p>
        </p:txBody>
      </p:sp>
    </p:spTree>
    <p:extLst>
      <p:ext uri="{BB962C8B-B14F-4D97-AF65-F5344CB8AC3E}">
        <p14:creationId xmlns:p14="http://schemas.microsoft.com/office/powerpoint/2010/main" val="3313668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43395" y="1420939"/>
            <a:ext cx="8551030" cy="215087"/>
          </a:xfrm>
        </p:spPr>
        <p:txBody>
          <a:bodyPr/>
          <a:lstStyle/>
          <a:p>
            <a:pPr algn="ctr"/>
            <a:r>
              <a:rPr lang="he-IL" dirty="0" smtClean="0"/>
              <a:t>תרגילי כתיבה  יוצרת</a:t>
            </a:r>
            <a:br>
              <a:rPr lang="he-IL" dirty="0" smtClean="0"/>
            </a:br>
            <a:r>
              <a:rPr lang="he-IL" sz="2800" dirty="0" smtClean="0"/>
              <a:t> רפלקציה וטיפוח יצירתיות, עושר הבעה ושפה ונקודת מבט אישית</a:t>
            </a:r>
            <a:br>
              <a:rPr lang="he-IL" sz="2800" dirty="0" smtClean="0"/>
            </a:br>
            <a:r>
              <a:rPr lang="he-IL" sz="2800" dirty="0" smtClean="0"/>
              <a:t>קראו עוד על </a:t>
            </a:r>
            <a:r>
              <a:rPr lang="he-IL" sz="2800" dirty="0">
                <a:ln>
                  <a:solidFill>
                    <a:schemeClr val="bg1"/>
                  </a:solidFill>
                </a:ln>
                <a:noFill/>
                <a:latin typeface="+mn-lt"/>
                <a:ea typeface="+mn-ea"/>
                <a:cs typeface="+mn-cs"/>
                <a:hlinkClick r:id="rId2"/>
              </a:rPr>
              <a:t>פדגוגיה מבוססת כתיבה</a:t>
            </a:r>
            <a:r>
              <a:rPr lang="he-IL" sz="2800" dirty="0" smtClean="0"/>
              <a:t/>
            </a:r>
            <a:br>
              <a:rPr lang="he-IL" sz="2800" dirty="0" smtClean="0"/>
            </a:br>
            <a:r>
              <a:rPr lang="he-IL" sz="1400" dirty="0" smtClean="0"/>
              <a:t>(מתאים לפרקים 1,3,4)  </a:t>
            </a:r>
            <a:r>
              <a:rPr lang="he-IL" dirty="0" smtClean="0"/>
              <a:t/>
            </a:r>
            <a:br>
              <a:rPr lang="he-IL" dirty="0" smtClean="0"/>
            </a:br>
            <a:endParaRPr lang="en-US" dirty="0"/>
          </a:p>
        </p:txBody>
      </p:sp>
      <p:graphicFrame>
        <p:nvGraphicFramePr>
          <p:cNvPr id="9" name="מציין מיקום תוכן 8"/>
          <p:cNvGraphicFramePr>
            <a:graphicFrameLocks noGrp="1"/>
          </p:cNvGraphicFramePr>
          <p:nvPr>
            <p:ph sz="half" idx="1"/>
            <p:extLst>
              <p:ext uri="{D42A27DB-BD31-4B8C-83A1-F6EECF244321}">
                <p14:modId xmlns:p14="http://schemas.microsoft.com/office/powerpoint/2010/main" val="2337638399"/>
              </p:ext>
            </p:extLst>
          </p:nvPr>
        </p:nvGraphicFramePr>
        <p:xfrm>
          <a:off x="1795870" y="2423633"/>
          <a:ext cx="3544074" cy="3776034"/>
        </p:xfrm>
        <a:graphic>
          <a:graphicData uri="http://schemas.openxmlformats.org/drawingml/2006/table">
            <a:tbl>
              <a:tblPr rtl="1">
                <a:tableStyleId>{5C22544A-7EE6-4342-B048-85BDC9FD1C3A}</a:tableStyleId>
              </a:tblPr>
              <a:tblGrid>
                <a:gridCol w="543766"/>
                <a:gridCol w="1209079"/>
                <a:gridCol w="1330627"/>
                <a:gridCol w="460602"/>
              </a:tblGrid>
              <a:tr h="226548">
                <a:tc>
                  <a:txBody>
                    <a:bodyPr/>
                    <a:lstStyle/>
                    <a:p>
                      <a:pPr algn="just" rtl="1">
                        <a:lnSpc>
                          <a:spcPct val="115000"/>
                        </a:lnSpc>
                        <a:spcAft>
                          <a:spcPts val="0"/>
                        </a:spcAft>
                      </a:pPr>
                      <a:r>
                        <a:rPr lang="he-IL" sz="800" dirty="0">
                          <a:effectLst/>
                        </a:rPr>
                        <a:t>חלק יחסי</a:t>
                      </a:r>
                      <a:endParaRPr lang="en-US" sz="700" dirty="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just" rtl="1">
                        <a:lnSpc>
                          <a:spcPct val="115000"/>
                        </a:lnSpc>
                        <a:spcAft>
                          <a:spcPts val="0"/>
                        </a:spcAft>
                      </a:pPr>
                      <a:r>
                        <a:rPr lang="he-IL" sz="800">
                          <a:effectLst/>
                        </a:rPr>
                        <a:t>נושא</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just" rtl="1">
                        <a:lnSpc>
                          <a:spcPct val="105000"/>
                        </a:lnSpc>
                        <a:spcAft>
                          <a:spcPts val="800"/>
                        </a:spcAft>
                      </a:pPr>
                      <a:r>
                        <a:rPr lang="he-IL" sz="800">
                          <a:effectLst/>
                        </a:rPr>
                        <a:t> ביצוע מצטיין (חיווי)</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just" rtl="1">
                        <a:lnSpc>
                          <a:spcPct val="115000"/>
                        </a:lnSpc>
                        <a:spcAft>
                          <a:spcPts val="0"/>
                        </a:spcAft>
                      </a:pPr>
                      <a:r>
                        <a:rPr lang="he-IL" sz="800">
                          <a:effectLst/>
                        </a:rPr>
                        <a:t>הערות</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r>
              <a:tr h="673843">
                <a:tc>
                  <a:txBody>
                    <a:bodyPr/>
                    <a:lstStyle/>
                    <a:p>
                      <a:pPr algn="just" rtl="1">
                        <a:lnSpc>
                          <a:spcPct val="115000"/>
                        </a:lnSpc>
                        <a:spcAft>
                          <a:spcPts val="0"/>
                        </a:spcAft>
                      </a:pPr>
                      <a:r>
                        <a:rPr lang="en-US" sz="800">
                          <a:effectLst/>
                        </a:rPr>
                        <a:t>40%</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r" rtl="1">
                        <a:lnSpc>
                          <a:spcPct val="115000"/>
                        </a:lnSpc>
                        <a:spcAft>
                          <a:spcPts val="0"/>
                        </a:spcAft>
                      </a:pPr>
                      <a:r>
                        <a:rPr lang="he-IL" sz="800" dirty="0">
                          <a:effectLst/>
                        </a:rPr>
                        <a:t>ידע</a:t>
                      </a:r>
                      <a:endParaRPr lang="en-US" sz="700" dirty="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just" rtl="1">
                        <a:lnSpc>
                          <a:spcPct val="115000"/>
                        </a:lnSpc>
                        <a:spcAft>
                          <a:spcPts val="0"/>
                        </a:spcAft>
                      </a:pPr>
                      <a:r>
                        <a:rPr lang="he-IL" sz="700">
                          <a:effectLst/>
                        </a:rPr>
                        <a:t>התוצר מתייחס לנושא המרכזי שבבסיס הפרויקט.</a:t>
                      </a:r>
                      <a:endParaRPr lang="en-US" sz="700">
                        <a:effectLst/>
                      </a:endParaRPr>
                    </a:p>
                    <a:p>
                      <a:pPr algn="just" rtl="1">
                        <a:lnSpc>
                          <a:spcPct val="115000"/>
                        </a:lnSpc>
                        <a:spcAft>
                          <a:spcPts val="0"/>
                        </a:spcAft>
                      </a:pPr>
                      <a:r>
                        <a:rPr lang="he-IL" sz="700">
                          <a:effectLst/>
                        </a:rPr>
                        <a:t>הצגה מדויקת ומורכבת של הנושא. </a:t>
                      </a:r>
                      <a:endParaRPr lang="en-US" sz="700">
                        <a:effectLst/>
                      </a:endParaRPr>
                    </a:p>
                    <a:p>
                      <a:pPr algn="just" rtl="1">
                        <a:lnSpc>
                          <a:spcPct val="115000"/>
                        </a:lnSpc>
                        <a:spcAft>
                          <a:spcPts val="0"/>
                        </a:spcAft>
                      </a:pPr>
                      <a:r>
                        <a:rPr lang="he-IL" sz="700">
                          <a:effectLst/>
                        </a:rPr>
                        <a:t>משקף את הידע הרלוונטי על ההוגה, על הדמות ועל הקשרים ביניהם. </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just" rtl="1">
                        <a:lnSpc>
                          <a:spcPct val="115000"/>
                        </a:lnSpc>
                        <a:spcAft>
                          <a:spcPts val="0"/>
                        </a:spcAft>
                      </a:pPr>
                      <a:r>
                        <a:rPr lang="en-US" sz="800">
                          <a:effectLst/>
                        </a:rPr>
                        <a:t> </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r>
              <a:tr h="1262390">
                <a:tc>
                  <a:txBody>
                    <a:bodyPr/>
                    <a:lstStyle/>
                    <a:p>
                      <a:pPr algn="just" rtl="1">
                        <a:lnSpc>
                          <a:spcPct val="115000"/>
                        </a:lnSpc>
                        <a:spcAft>
                          <a:spcPts val="0"/>
                        </a:spcAft>
                      </a:pPr>
                      <a:r>
                        <a:rPr lang="en-US" sz="800">
                          <a:effectLst/>
                        </a:rPr>
                        <a:t>30%</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r" rtl="1">
                        <a:lnSpc>
                          <a:spcPct val="115000"/>
                        </a:lnSpc>
                        <a:spcAft>
                          <a:spcPts val="0"/>
                        </a:spcAft>
                      </a:pPr>
                      <a:r>
                        <a:rPr lang="he-IL" sz="800" dirty="0">
                          <a:effectLst/>
                        </a:rPr>
                        <a:t>מיומנויות כתיבה - תוכן   </a:t>
                      </a:r>
                      <a:endParaRPr lang="en-US" sz="700" dirty="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just" rtl="1">
                        <a:lnSpc>
                          <a:spcPct val="115000"/>
                        </a:lnSpc>
                        <a:spcAft>
                          <a:spcPts val="0"/>
                        </a:spcAft>
                      </a:pPr>
                      <a:r>
                        <a:rPr lang="he-IL" sz="700">
                          <a:effectLst/>
                        </a:rPr>
                        <a:t>מציג את הנושא בצורה מעמיקה, רב מימדית ומפורטת. </a:t>
                      </a:r>
                      <a:endParaRPr lang="en-US" sz="700">
                        <a:effectLst/>
                      </a:endParaRPr>
                    </a:p>
                    <a:p>
                      <a:pPr algn="just" rtl="1">
                        <a:lnSpc>
                          <a:spcPct val="115000"/>
                        </a:lnSpc>
                        <a:spcAft>
                          <a:spcPts val="0"/>
                        </a:spcAft>
                      </a:pPr>
                      <a:r>
                        <a:rPr lang="he-IL" sz="700">
                          <a:effectLst/>
                        </a:rPr>
                        <a:t>מיישם באופן מדויק את מושגי היסוד שנלמדו בהקשר החדש. </a:t>
                      </a:r>
                      <a:endParaRPr lang="en-US" sz="700">
                        <a:effectLst/>
                      </a:endParaRPr>
                    </a:p>
                    <a:p>
                      <a:pPr algn="just" rtl="1">
                        <a:lnSpc>
                          <a:spcPct val="115000"/>
                        </a:lnSpc>
                        <a:spcAft>
                          <a:spcPts val="0"/>
                        </a:spcAft>
                      </a:pPr>
                      <a:r>
                        <a:rPr lang="he-IL" sz="700">
                          <a:effectLst/>
                        </a:rPr>
                        <a:t>מבטא קול אישי כנה ואמין . </a:t>
                      </a:r>
                      <a:endParaRPr lang="en-US" sz="700">
                        <a:effectLst/>
                      </a:endParaRPr>
                    </a:p>
                    <a:p>
                      <a:pPr algn="just" rtl="1">
                        <a:lnSpc>
                          <a:spcPct val="115000"/>
                        </a:lnSpc>
                        <a:spcAft>
                          <a:spcPts val="0"/>
                        </a:spcAft>
                      </a:pPr>
                      <a:r>
                        <a:rPr lang="he-IL" sz="700">
                          <a:effectLst/>
                        </a:rPr>
                        <a:t>מבטא עמדה אישית בנוגע לנושא 	</a:t>
                      </a:r>
                      <a:endParaRPr lang="en-US" sz="700">
                        <a:effectLst/>
                      </a:endParaRPr>
                    </a:p>
                    <a:p>
                      <a:pPr algn="just" rtl="1">
                        <a:lnSpc>
                          <a:spcPct val="115000"/>
                        </a:lnSpc>
                        <a:spcAft>
                          <a:spcPts val="0"/>
                        </a:spcAft>
                      </a:pPr>
                      <a:r>
                        <a:rPr lang="he-IL" sz="700">
                          <a:effectLst/>
                        </a:rPr>
                        <a:t>משלב 	ומבטא רעיונות או מושגים בדרכים ייחודיות</a:t>
                      </a:r>
                      <a:endParaRPr lang="en-US" sz="700">
                        <a:effectLst/>
                      </a:endParaRPr>
                    </a:p>
                    <a:p>
                      <a:pPr algn="just" rtl="1">
                        <a:lnSpc>
                          <a:spcPct val="115000"/>
                        </a:lnSpc>
                        <a:spcAft>
                          <a:spcPts val="0"/>
                        </a:spcAft>
                      </a:pPr>
                      <a:r>
                        <a:rPr lang="he-IL" sz="700">
                          <a:effectLst/>
                        </a:rPr>
                        <a:t>מחבר באופן מעניין ומקורי בין חומרים או בין רעיונות. 	 </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r" rtl="1">
                        <a:lnSpc>
                          <a:spcPct val="115000"/>
                        </a:lnSpc>
                        <a:spcAft>
                          <a:spcPts val="0"/>
                        </a:spcAft>
                      </a:pPr>
                      <a:r>
                        <a:rPr lang="en-US" sz="800" dirty="0">
                          <a:effectLst/>
                        </a:rPr>
                        <a:t> </a:t>
                      </a:r>
                      <a:endParaRPr lang="en-US" sz="700" dirty="0">
                        <a:solidFill>
                          <a:srgbClr val="000000"/>
                        </a:solidFill>
                        <a:effectLst/>
                        <a:latin typeface="Arial" panose="020B0604020202020204" pitchFamily="34" charset="0"/>
                        <a:ea typeface="Arial" panose="020B0604020202020204" pitchFamily="34" charset="0"/>
                      </a:endParaRPr>
                    </a:p>
                  </a:txBody>
                  <a:tcPr marL="42648" marR="42648" marT="42648" marB="42648"/>
                </a:tc>
              </a:tr>
              <a:tr h="1026971">
                <a:tc>
                  <a:txBody>
                    <a:bodyPr/>
                    <a:lstStyle/>
                    <a:p>
                      <a:pPr algn="just" rtl="1">
                        <a:lnSpc>
                          <a:spcPct val="115000"/>
                        </a:lnSpc>
                        <a:spcAft>
                          <a:spcPts val="0"/>
                        </a:spcAft>
                      </a:pPr>
                      <a:r>
                        <a:rPr lang="en-US" sz="800">
                          <a:effectLst/>
                        </a:rPr>
                        <a:t>20%</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r" rtl="1">
                        <a:lnSpc>
                          <a:spcPct val="115000"/>
                        </a:lnSpc>
                        <a:spcAft>
                          <a:spcPts val="0"/>
                        </a:spcAft>
                      </a:pPr>
                      <a:r>
                        <a:rPr lang="he-IL" sz="800">
                          <a:effectLst/>
                        </a:rPr>
                        <a:t>מיומנויות כתיבה - סגנון ומבנה </a:t>
                      </a:r>
                      <a:endParaRPr lang="en-US" sz="700">
                        <a:effectLst/>
                      </a:endParaRPr>
                    </a:p>
                    <a:p>
                      <a:pPr algn="r" rtl="1">
                        <a:lnSpc>
                          <a:spcPct val="115000"/>
                        </a:lnSpc>
                        <a:spcAft>
                          <a:spcPts val="0"/>
                        </a:spcAft>
                      </a:pPr>
                      <a:r>
                        <a:rPr lang="en-US" sz="800">
                          <a:effectLst/>
                        </a:rPr>
                        <a:t> </a:t>
                      </a:r>
                      <a:endParaRPr lang="en-US" sz="700">
                        <a:effectLst/>
                      </a:endParaRPr>
                    </a:p>
                    <a:p>
                      <a:pPr algn="r" rtl="1">
                        <a:lnSpc>
                          <a:spcPct val="115000"/>
                        </a:lnSpc>
                        <a:spcAft>
                          <a:spcPts val="0"/>
                        </a:spcAft>
                      </a:pPr>
                      <a:r>
                        <a:rPr lang="en-US" sz="800">
                          <a:effectLst/>
                        </a:rPr>
                        <a:t> </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just" rtl="1">
                        <a:lnSpc>
                          <a:spcPct val="115000"/>
                        </a:lnSpc>
                        <a:spcAft>
                          <a:spcPts val="0"/>
                        </a:spcAft>
                      </a:pPr>
                      <a:r>
                        <a:rPr lang="he-IL" sz="700">
                          <a:effectLst/>
                        </a:rPr>
                        <a:t>מייצר רצף הגיוני לאורך הטקסט.  </a:t>
                      </a:r>
                      <a:endParaRPr lang="en-US" sz="700">
                        <a:effectLst/>
                      </a:endParaRPr>
                    </a:p>
                    <a:p>
                      <a:pPr algn="just" rtl="1">
                        <a:lnSpc>
                          <a:spcPct val="115000"/>
                        </a:lnSpc>
                        <a:spcAft>
                          <a:spcPts val="0"/>
                        </a:spcAft>
                      </a:pPr>
                      <a:r>
                        <a:rPr lang="he-IL" sz="700">
                          <a:effectLst/>
                        </a:rPr>
                        <a:t>רמת לשון הולמת </a:t>
                      </a:r>
                      <a:endParaRPr lang="en-US" sz="700">
                        <a:effectLst/>
                      </a:endParaRPr>
                    </a:p>
                    <a:p>
                      <a:pPr algn="just" rtl="1">
                        <a:lnSpc>
                          <a:spcPct val="115000"/>
                        </a:lnSpc>
                        <a:spcAft>
                          <a:spcPts val="0"/>
                        </a:spcAft>
                      </a:pPr>
                      <a:r>
                        <a:rPr lang="he-IL" sz="700">
                          <a:effectLst/>
                        </a:rPr>
                        <a:t>משלב אוצר מילים מגוון המשלב את שפת ההוגה ושפתו האישית </a:t>
                      </a:r>
                      <a:endParaRPr lang="en-US" sz="700">
                        <a:effectLst/>
                      </a:endParaRPr>
                    </a:p>
                    <a:p>
                      <a:pPr algn="just" rtl="1">
                        <a:lnSpc>
                          <a:spcPct val="115000"/>
                        </a:lnSpc>
                        <a:spcAft>
                          <a:spcPts val="0"/>
                        </a:spcAft>
                      </a:pPr>
                      <a:r>
                        <a:rPr lang="he-IL" sz="700">
                          <a:effectLst/>
                        </a:rPr>
                        <a:t>מייצר מבנה פרופרציונלי ומותאם של פתיחה, וסיום וקשר הגיוני בין הפסקאות</a:t>
                      </a:r>
                      <a:endParaRPr lang="en-US" sz="700">
                        <a:effectLst/>
                      </a:endParaRPr>
                    </a:p>
                    <a:p>
                      <a:pPr algn="just" rtl="1">
                        <a:lnSpc>
                          <a:spcPct val="115000"/>
                        </a:lnSpc>
                        <a:spcAft>
                          <a:spcPts val="0"/>
                        </a:spcAft>
                      </a:pPr>
                      <a:r>
                        <a:rPr lang="en-US" sz="700">
                          <a:effectLst/>
                        </a:rPr>
                        <a:t> </a:t>
                      </a:r>
                    </a:p>
                    <a:p>
                      <a:pPr algn="just" rtl="1">
                        <a:lnSpc>
                          <a:spcPct val="115000"/>
                        </a:lnSpc>
                        <a:spcAft>
                          <a:spcPts val="0"/>
                        </a:spcAft>
                      </a:pPr>
                      <a:r>
                        <a:rPr lang="en-US" sz="700">
                          <a:effectLst/>
                        </a:rPr>
                        <a:t> </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just" rtl="1">
                        <a:lnSpc>
                          <a:spcPct val="115000"/>
                        </a:lnSpc>
                        <a:spcAft>
                          <a:spcPts val="0"/>
                        </a:spcAft>
                      </a:pPr>
                      <a:r>
                        <a:rPr lang="en-US" sz="800">
                          <a:effectLst/>
                        </a:rPr>
                        <a:t> </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r>
              <a:tr h="226548">
                <a:tc>
                  <a:txBody>
                    <a:bodyPr/>
                    <a:lstStyle/>
                    <a:p>
                      <a:pPr algn="just" rtl="1">
                        <a:lnSpc>
                          <a:spcPct val="115000"/>
                        </a:lnSpc>
                        <a:spcAft>
                          <a:spcPts val="0"/>
                        </a:spcAft>
                      </a:pPr>
                      <a:r>
                        <a:rPr lang="en-US" sz="800">
                          <a:effectLst/>
                        </a:rPr>
                        <a:t>10%</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r" rtl="1">
                        <a:lnSpc>
                          <a:spcPct val="115000"/>
                        </a:lnSpc>
                        <a:spcAft>
                          <a:spcPts val="0"/>
                        </a:spcAft>
                      </a:pPr>
                      <a:r>
                        <a:rPr lang="he-IL" sz="800">
                          <a:effectLst/>
                        </a:rPr>
                        <a:t> הגשה אסתטית </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just" rtl="1">
                        <a:lnSpc>
                          <a:spcPct val="115000"/>
                        </a:lnSpc>
                        <a:spcAft>
                          <a:spcPts val="0"/>
                        </a:spcAft>
                      </a:pPr>
                      <a:r>
                        <a:rPr lang="en-US" sz="800">
                          <a:effectLst/>
                        </a:rPr>
                        <a:t> </a:t>
                      </a:r>
                      <a:endParaRPr lang="en-US" sz="700">
                        <a:solidFill>
                          <a:srgbClr val="000000"/>
                        </a:solidFill>
                        <a:effectLst/>
                        <a:latin typeface="Arial" panose="020B0604020202020204" pitchFamily="34" charset="0"/>
                        <a:ea typeface="Arial" panose="020B0604020202020204" pitchFamily="34" charset="0"/>
                      </a:endParaRPr>
                    </a:p>
                  </a:txBody>
                  <a:tcPr marL="42648" marR="42648" marT="42648" marB="42648"/>
                </a:tc>
                <a:tc>
                  <a:txBody>
                    <a:bodyPr/>
                    <a:lstStyle/>
                    <a:p>
                      <a:pPr algn="just" rtl="1">
                        <a:lnSpc>
                          <a:spcPct val="115000"/>
                        </a:lnSpc>
                        <a:spcAft>
                          <a:spcPts val="0"/>
                        </a:spcAft>
                      </a:pPr>
                      <a:r>
                        <a:rPr lang="en-US" sz="800" dirty="0">
                          <a:effectLst/>
                        </a:rPr>
                        <a:t> </a:t>
                      </a:r>
                      <a:endParaRPr lang="en-US" sz="700" dirty="0">
                        <a:solidFill>
                          <a:srgbClr val="000000"/>
                        </a:solidFill>
                        <a:effectLst/>
                        <a:latin typeface="Arial" panose="020B0604020202020204" pitchFamily="34" charset="0"/>
                        <a:ea typeface="Arial" panose="020B0604020202020204" pitchFamily="34" charset="0"/>
                      </a:endParaRPr>
                    </a:p>
                  </a:txBody>
                  <a:tcPr marL="42648" marR="42648" marT="42648" marB="42648"/>
                </a:tc>
              </a:tr>
            </a:tbl>
          </a:graphicData>
        </a:graphic>
      </p:graphicFrame>
      <p:sp>
        <p:nvSpPr>
          <p:cNvPr id="7" name="מציין מיקום תוכן 6"/>
          <p:cNvSpPr>
            <a:spLocks noGrp="1"/>
          </p:cNvSpPr>
          <p:nvPr>
            <p:ph sz="half" idx="2"/>
          </p:nvPr>
        </p:nvSpPr>
        <p:spPr>
          <a:xfrm>
            <a:off x="6125227" y="2603500"/>
            <a:ext cx="4587165" cy="3416301"/>
          </a:xfrm>
        </p:spPr>
        <p:txBody>
          <a:bodyPr/>
          <a:lstStyle/>
          <a:p>
            <a:endParaRPr lang="en-US" dirty="0"/>
          </a:p>
        </p:txBody>
      </p:sp>
      <p:sp>
        <p:nvSpPr>
          <p:cNvPr id="10" name="מלבן 9"/>
          <p:cNvSpPr/>
          <p:nvPr/>
        </p:nvSpPr>
        <p:spPr>
          <a:xfrm>
            <a:off x="616334" y="2451534"/>
            <a:ext cx="1077239" cy="3720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t>דוגמא למחוון </a:t>
            </a:r>
          </a:p>
          <a:p>
            <a:pPr algn="ctr"/>
            <a:r>
              <a:rPr lang="he-IL" dirty="0" smtClean="0"/>
              <a:t>עבור תרגיל כתיבה</a:t>
            </a:r>
            <a:endParaRPr lang="en-US" dirty="0"/>
          </a:p>
        </p:txBody>
      </p:sp>
      <p:sp>
        <p:nvSpPr>
          <p:cNvPr id="11" name="מלבן 10"/>
          <p:cNvSpPr/>
          <p:nvPr/>
        </p:nvSpPr>
        <p:spPr>
          <a:xfrm>
            <a:off x="6150279" y="2451534"/>
            <a:ext cx="2680570" cy="3720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he-IL" sz="2400" dirty="0">
                <a:solidFill>
                  <a:srgbClr val="FFFF00"/>
                </a:solidFill>
              </a:rPr>
              <a:t>מכתב </a:t>
            </a:r>
            <a:r>
              <a:rPr lang="he-IL" sz="2400" dirty="0" smtClean="0">
                <a:solidFill>
                  <a:srgbClr val="FFFF00"/>
                </a:solidFill>
              </a:rPr>
              <a:t>להוגה</a:t>
            </a:r>
            <a:endParaRPr lang="he-IL" sz="2400" dirty="0">
              <a:solidFill>
                <a:srgbClr val="FFFF00"/>
              </a:solidFill>
            </a:endParaRPr>
          </a:p>
          <a:p>
            <a:pPr algn="r" rtl="1"/>
            <a:r>
              <a:rPr lang="he-IL" dirty="0"/>
              <a:t>התלמידים </a:t>
            </a:r>
            <a:r>
              <a:rPr lang="he-IL" dirty="0" smtClean="0"/>
              <a:t>מביעים את נקודת המבט האישית שלהם על הטקסט באמצעות מכתב אישי להוגה</a:t>
            </a:r>
            <a:endParaRPr lang="he-IL" dirty="0"/>
          </a:p>
          <a:p>
            <a:pPr rtl="1"/>
            <a:r>
              <a:rPr lang="he-IL" sz="2400" dirty="0">
                <a:solidFill>
                  <a:srgbClr val="FFFF00"/>
                </a:solidFill>
              </a:rPr>
              <a:t>מכתב לדמות </a:t>
            </a:r>
          </a:p>
          <a:p>
            <a:pPr rtl="1"/>
            <a:r>
              <a:rPr lang="he-IL" dirty="0"/>
              <a:t>התלמידים יוצאים למסע בעקבות דמות </a:t>
            </a:r>
            <a:r>
              <a:rPr lang="he-IL" dirty="0" smtClean="0"/>
              <a:t>המיישמת בחייה עקרונות וערכים שנלמדו  </a:t>
            </a:r>
            <a:endParaRPr lang="he-IL" dirty="0"/>
          </a:p>
          <a:p>
            <a:pPr algn="ctr" rtl="1"/>
            <a:r>
              <a:rPr lang="he-IL" dirty="0">
                <a:ln>
                  <a:solidFill>
                    <a:schemeClr val="bg1"/>
                  </a:solidFill>
                </a:ln>
                <a:noFill/>
                <a:hlinkClick r:id="rId3" action="ppaction://hlinksldjump"/>
              </a:rPr>
              <a:t>נוסח מטלות לכיתה</a:t>
            </a:r>
          </a:p>
          <a:p>
            <a:pPr algn="ctr" rtl="1"/>
            <a:r>
              <a:rPr lang="he-IL" dirty="0">
                <a:ln>
                  <a:solidFill>
                    <a:schemeClr val="bg1"/>
                  </a:solidFill>
                </a:ln>
                <a:noFill/>
                <a:hlinkClick r:id="rId3" action="ppaction://hlinksldjump"/>
              </a:rPr>
              <a:t>ראו כאן</a:t>
            </a:r>
            <a:endParaRPr lang="en-US" dirty="0">
              <a:ln>
                <a:solidFill>
                  <a:schemeClr val="bg1"/>
                </a:solidFill>
              </a:ln>
              <a:noFill/>
            </a:endParaRPr>
          </a:p>
        </p:txBody>
      </p:sp>
      <p:sp>
        <p:nvSpPr>
          <p:cNvPr id="12" name="מלבן 11"/>
          <p:cNvSpPr/>
          <p:nvPr/>
        </p:nvSpPr>
        <p:spPr>
          <a:xfrm>
            <a:off x="8830849" y="2451534"/>
            <a:ext cx="2066795" cy="372023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e-IL" sz="2400" dirty="0">
                <a:solidFill>
                  <a:srgbClr val="FFFF00"/>
                </a:solidFill>
              </a:rPr>
              <a:t>כתיבה ספרותית</a:t>
            </a:r>
          </a:p>
          <a:p>
            <a:pPr algn="ctr"/>
            <a:r>
              <a:rPr lang="he-IL" dirty="0">
                <a:solidFill>
                  <a:schemeClr val="accent1">
                    <a:lumMod val="75000"/>
                  </a:schemeClr>
                </a:solidFill>
              </a:rPr>
              <a:t>התלמידים מפתחים נושא מתוך חומר הלימוד באמצעות </a:t>
            </a:r>
            <a:r>
              <a:rPr lang="he-IL" dirty="0" smtClean="0">
                <a:solidFill>
                  <a:schemeClr val="accent1">
                    <a:lumMod val="75000"/>
                  </a:schemeClr>
                </a:solidFill>
              </a:rPr>
              <a:t>תרגילי </a:t>
            </a:r>
            <a:r>
              <a:rPr lang="he-IL" dirty="0">
                <a:solidFill>
                  <a:schemeClr val="accent1">
                    <a:lumMod val="75000"/>
                  </a:schemeClr>
                </a:solidFill>
              </a:rPr>
              <a:t>כתיבה </a:t>
            </a:r>
            <a:r>
              <a:rPr lang="en-US" dirty="0" smtClean="0">
                <a:solidFill>
                  <a:schemeClr val="accent1">
                    <a:lumMod val="75000"/>
                  </a:schemeClr>
                </a:solidFill>
              </a:rPr>
              <a:t/>
            </a:r>
            <a:br>
              <a:rPr lang="en-US" dirty="0" smtClean="0">
                <a:solidFill>
                  <a:schemeClr val="accent1">
                    <a:lumMod val="75000"/>
                  </a:schemeClr>
                </a:solidFill>
              </a:rPr>
            </a:br>
            <a:r>
              <a:rPr lang="he-IL" dirty="0" smtClean="0">
                <a:solidFill>
                  <a:schemeClr val="accent1">
                    <a:lumMod val="75000"/>
                  </a:schemeClr>
                </a:solidFill>
              </a:rPr>
              <a:t>ליצירת </a:t>
            </a:r>
            <a:r>
              <a:rPr lang="he-IL" dirty="0">
                <a:solidFill>
                  <a:schemeClr val="accent1">
                    <a:lumMod val="75000"/>
                  </a:schemeClr>
                </a:solidFill>
              </a:rPr>
              <a:t>שיר או סיפור</a:t>
            </a:r>
          </a:p>
          <a:p>
            <a:pPr algn="ctr"/>
            <a:endParaRPr lang="he-IL" dirty="0">
              <a:solidFill>
                <a:schemeClr val="lt1"/>
              </a:solidFill>
            </a:endParaRPr>
          </a:p>
          <a:p>
            <a:pPr algn="ctr"/>
            <a:r>
              <a:rPr lang="he-IL" dirty="0">
                <a:solidFill>
                  <a:srgbClr val="FFFF00"/>
                </a:solidFill>
              </a:rPr>
              <a:t>על השיעור כסדנת כתיבה ר' עוד </a:t>
            </a:r>
            <a:r>
              <a:rPr lang="he-IL" dirty="0">
                <a:ln>
                  <a:solidFill>
                    <a:schemeClr val="bg1"/>
                  </a:solidFill>
                </a:ln>
                <a:noFill/>
                <a:hlinkClick r:id="rId4"/>
              </a:rPr>
              <a:t>כאן</a:t>
            </a:r>
            <a:endParaRPr lang="he-IL" dirty="0">
              <a:ln>
                <a:solidFill>
                  <a:schemeClr val="bg1"/>
                </a:solidFill>
              </a:ln>
              <a:noFill/>
            </a:endParaRPr>
          </a:p>
          <a:p>
            <a:pPr algn="ctr"/>
            <a:r>
              <a:rPr lang="he-IL" dirty="0" smtClean="0"/>
              <a:t> </a:t>
            </a:r>
          </a:p>
          <a:p>
            <a:pPr algn="ctr"/>
            <a:endParaRPr lang="he-IL" dirty="0"/>
          </a:p>
          <a:p>
            <a:pPr algn="ctr"/>
            <a:r>
              <a:rPr lang="he-IL" dirty="0" smtClean="0"/>
              <a:t> </a:t>
            </a:r>
            <a:endParaRPr lang="en-US" dirty="0"/>
          </a:p>
        </p:txBody>
      </p:sp>
      <p:sp>
        <p:nvSpPr>
          <p:cNvPr id="8" name="מלבן 7">
            <a:hlinkClick r:id="rId5" action="ppaction://hlinksldjump"/>
          </p:cNvPr>
          <p:cNvSpPr/>
          <p:nvPr/>
        </p:nvSpPr>
        <p:spPr>
          <a:xfrm>
            <a:off x="490924" y="234712"/>
            <a:ext cx="1614885" cy="437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5" action="ppaction://hlinksldjump"/>
              </a:rPr>
              <a:t>חזרה</a:t>
            </a:r>
            <a:endParaRPr lang="en-US" dirty="0">
              <a:ln>
                <a:solidFill>
                  <a:schemeClr val="bg1"/>
                </a:solidFill>
              </a:ln>
              <a:noFill/>
            </a:endParaRPr>
          </a:p>
        </p:txBody>
      </p:sp>
    </p:spTree>
    <p:extLst>
      <p:ext uri="{BB962C8B-B14F-4D97-AF65-F5344CB8AC3E}">
        <p14:creationId xmlns:p14="http://schemas.microsoft.com/office/powerpoint/2010/main" val="3259274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54954" y="1295400"/>
            <a:ext cx="2793157" cy="611459"/>
          </a:xfrm>
        </p:spPr>
        <p:txBody>
          <a:bodyPr/>
          <a:lstStyle/>
          <a:p>
            <a:pPr algn="ctr" rtl="1"/>
            <a:r>
              <a:rPr lang="he-IL" sz="3600" dirty="0" smtClean="0"/>
              <a:t>דוגמאות לקבוצות למידה</a:t>
            </a:r>
            <a:endParaRPr lang="en-US" sz="3600" dirty="0"/>
          </a:p>
        </p:txBody>
      </p:sp>
      <p:sp>
        <p:nvSpPr>
          <p:cNvPr id="3" name="מציין מיקום תוכן 2"/>
          <p:cNvSpPr>
            <a:spLocks noGrp="1"/>
          </p:cNvSpPr>
          <p:nvPr>
            <p:ph idx="1"/>
          </p:nvPr>
        </p:nvSpPr>
        <p:spPr>
          <a:xfrm>
            <a:off x="5781146" y="557561"/>
            <a:ext cx="5190066" cy="5462239"/>
          </a:xfrm>
        </p:spPr>
        <p:txBody>
          <a:bodyPr anchor="t">
            <a:normAutofit/>
          </a:bodyPr>
          <a:lstStyle/>
          <a:p>
            <a:pPr algn="r" rtl="1"/>
            <a:r>
              <a:rPr lang="he-IL" sz="4000" b="1" dirty="0" smtClean="0"/>
              <a:t>תהליך למידה משותף </a:t>
            </a:r>
          </a:p>
          <a:p>
            <a:pPr algn="r" rtl="1"/>
            <a:r>
              <a:rPr lang="he-IL" dirty="0" smtClean="0"/>
              <a:t>מעמיד במרכז את הערך של קריאת הטקסטים בפרספקטיבות שונות </a:t>
            </a:r>
          </a:p>
          <a:p>
            <a:pPr algn="r" rtl="1"/>
            <a:r>
              <a:rPr lang="he-IL" dirty="0" smtClean="0"/>
              <a:t>מותאם במיוחד לפרק הלימוד "האדם מחפש את עצמו"</a:t>
            </a:r>
            <a:r>
              <a:rPr lang="en-US" dirty="0" smtClean="0"/>
              <a:t> </a:t>
            </a:r>
            <a:r>
              <a:rPr lang="he-IL" dirty="0" smtClean="0"/>
              <a:t>אך ניתן להתאימו גם לפרקים אחרים. </a:t>
            </a:r>
          </a:p>
          <a:p>
            <a:pPr algn="r" rtl="1"/>
            <a:r>
              <a:rPr lang="he-IL" dirty="0" smtClean="0"/>
              <a:t>הלימוד מחולק לשלשה חלקים:</a:t>
            </a:r>
            <a:r>
              <a:rPr lang="en-US" dirty="0" smtClean="0"/>
              <a:t> </a:t>
            </a:r>
            <a:endParaRPr lang="he-IL" dirty="0" smtClean="0"/>
          </a:p>
          <a:p>
            <a:pPr marL="0" indent="0" algn="r" rtl="1">
              <a:buNone/>
            </a:pPr>
            <a:r>
              <a:rPr lang="he-IL" dirty="0" smtClean="0"/>
              <a:t>	חלק א'- שיעורי הכנה למפגש הן מבחינת התוכן והן 		מבחינת האתגרים שמזמן המפגש הספציפי.</a:t>
            </a:r>
          </a:p>
          <a:p>
            <a:pPr marL="0" indent="0" algn="r" rtl="1">
              <a:buNone/>
            </a:pPr>
            <a:r>
              <a:rPr lang="he-IL" sz="1600" dirty="0" smtClean="0"/>
              <a:t>	ניתן לשלב מטלה של הכנת דף מקורות</a:t>
            </a:r>
          </a:p>
          <a:p>
            <a:pPr marL="0" indent="0" algn="r" rtl="1">
              <a:buNone/>
            </a:pPr>
            <a:r>
              <a:rPr lang="he-IL" dirty="0" smtClean="0"/>
              <a:t>	חלק ב'- מפגשי הלימוד המשותף. </a:t>
            </a:r>
          </a:p>
          <a:p>
            <a:pPr marL="0" indent="0" algn="r" rtl="1">
              <a:buNone/>
            </a:pPr>
            <a:r>
              <a:rPr lang="he-IL" dirty="0" smtClean="0"/>
              <a:t>	חלק ג'- סיכום ורפלקציה של התהליך הלימודי 	בעבודה כתובה, בעל פה בפני הכיתה או בערב 	משותף לשתי הקבוצות </a:t>
            </a:r>
          </a:p>
          <a:p>
            <a:pPr marL="0" indent="0" algn="r" rtl="1">
              <a:buNone/>
            </a:pPr>
            <a:endParaRPr lang="en-US" dirty="0"/>
          </a:p>
        </p:txBody>
      </p:sp>
      <p:sp>
        <p:nvSpPr>
          <p:cNvPr id="4" name="מציין מיקום טקסט 3"/>
          <p:cNvSpPr>
            <a:spLocks noGrp="1"/>
          </p:cNvSpPr>
          <p:nvPr>
            <p:ph type="body" sz="half" idx="2"/>
          </p:nvPr>
        </p:nvSpPr>
        <p:spPr>
          <a:xfrm>
            <a:off x="1154954" y="2252546"/>
            <a:ext cx="2793157" cy="3367669"/>
          </a:xfrm>
        </p:spPr>
        <p:txBody>
          <a:bodyPr>
            <a:normAutofit/>
          </a:bodyPr>
          <a:lstStyle/>
          <a:p>
            <a:pPr algn="r" rtl="1"/>
            <a:r>
              <a:rPr lang="he-IL" sz="3200" dirty="0" smtClean="0">
                <a:latin typeface="Aharoni" panose="02010803020104030203" pitchFamily="2" charset="-79"/>
                <a:cs typeface="Aharoni" panose="02010803020104030203" pitchFamily="2" charset="-79"/>
              </a:rPr>
              <a:t>למידה בין דורית </a:t>
            </a:r>
            <a:r>
              <a:rPr lang="he-IL" sz="2000" dirty="0" smtClean="0">
                <a:latin typeface="Aharoni" panose="02010803020104030203" pitchFamily="2" charset="-79"/>
                <a:cs typeface="Aharoni" panose="02010803020104030203" pitchFamily="2" charset="-79"/>
              </a:rPr>
              <a:t>– לימוד עם מבוגרים וקשישים </a:t>
            </a:r>
          </a:p>
          <a:p>
            <a:pPr algn="r" rtl="1"/>
            <a:r>
              <a:rPr lang="he-IL" sz="3200" dirty="0">
                <a:latin typeface="Aharoni" panose="02010803020104030203" pitchFamily="2" charset="-79"/>
                <a:cs typeface="Aharoni" panose="02010803020104030203" pitchFamily="2" charset="-79"/>
              </a:rPr>
              <a:t>למידה בין מגזרית- </a:t>
            </a:r>
            <a:r>
              <a:rPr lang="he-IL" sz="2000" dirty="0" smtClean="0">
                <a:latin typeface="Aharoni" panose="02010803020104030203" pitchFamily="2" charset="-79"/>
                <a:cs typeface="Aharoni" panose="02010803020104030203" pitchFamily="2" charset="-79"/>
              </a:rPr>
              <a:t>לימוד עם תלמידים מבית ספר ממלכתי או חרדי </a:t>
            </a:r>
          </a:p>
          <a:p>
            <a:pPr algn="r" rtl="1"/>
            <a:r>
              <a:rPr lang="he-IL" sz="3200" dirty="0">
                <a:latin typeface="Aharoni" panose="02010803020104030203" pitchFamily="2" charset="-79"/>
                <a:cs typeface="Aharoni" panose="02010803020104030203" pitchFamily="2" charset="-79"/>
              </a:rPr>
              <a:t>למידה בין </a:t>
            </a:r>
            <a:r>
              <a:rPr lang="he-IL" sz="3200" dirty="0" smtClean="0">
                <a:latin typeface="Aharoni" panose="02010803020104030203" pitchFamily="2" charset="-79"/>
                <a:cs typeface="Aharoni" panose="02010803020104030203" pitchFamily="2" charset="-79"/>
              </a:rPr>
              <a:t>גילית- </a:t>
            </a:r>
            <a:r>
              <a:rPr lang="he-IL" sz="2000" dirty="0" smtClean="0">
                <a:latin typeface="Aharoni" panose="02010803020104030203" pitchFamily="2" charset="-79"/>
                <a:cs typeface="Aharoni" panose="02010803020104030203" pitchFamily="2" charset="-79"/>
              </a:rPr>
              <a:t>לימוד עם תלמידים צעירים בבית הספר</a:t>
            </a:r>
            <a:endParaRPr lang="en-US" sz="2000" dirty="0">
              <a:latin typeface="Aharoni" panose="02010803020104030203" pitchFamily="2" charset="-79"/>
              <a:cs typeface="Aharoni" panose="02010803020104030203" pitchFamily="2" charset="-79"/>
            </a:endParaRPr>
          </a:p>
        </p:txBody>
      </p:sp>
      <p:sp>
        <p:nvSpPr>
          <p:cNvPr id="5" name="מלבן 4">
            <a:hlinkClick r:id="rId2" action="ppaction://hlinksldjump"/>
          </p:cNvPr>
          <p:cNvSpPr/>
          <p:nvPr/>
        </p:nvSpPr>
        <p:spPr>
          <a:xfrm>
            <a:off x="479773" y="292605"/>
            <a:ext cx="1614885" cy="437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2" action="ppaction://hlinksldjump"/>
              </a:rPr>
              <a:t>חזרה</a:t>
            </a:r>
            <a:endParaRPr lang="en-US" dirty="0">
              <a:ln>
                <a:solidFill>
                  <a:schemeClr val="bg1"/>
                </a:solidFill>
              </a:ln>
              <a:noFill/>
            </a:endParaRPr>
          </a:p>
        </p:txBody>
      </p:sp>
    </p:spTree>
    <p:extLst>
      <p:ext uri="{BB962C8B-B14F-4D97-AF65-F5344CB8AC3E}">
        <p14:creationId xmlns:p14="http://schemas.microsoft.com/office/powerpoint/2010/main" val="148537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lvl="0" algn="r"/>
            <a:r>
              <a:rPr lang="he-IL" b="1" dirty="0" smtClean="0"/>
              <a:t>מטרות עבודת חקר </a:t>
            </a:r>
            <a:r>
              <a:rPr lang="en-US" dirty="0"/>
              <a:t/>
            </a:r>
            <a:br>
              <a:rPr lang="en-US" dirty="0"/>
            </a:br>
            <a:endParaRPr lang="he-IL" dirty="0"/>
          </a:p>
        </p:txBody>
      </p:sp>
      <p:sp>
        <p:nvSpPr>
          <p:cNvPr id="3" name="מציין מיקום תוכן 2"/>
          <p:cNvSpPr>
            <a:spLocks noGrp="1"/>
          </p:cNvSpPr>
          <p:nvPr>
            <p:ph idx="1"/>
          </p:nvPr>
        </p:nvSpPr>
        <p:spPr/>
        <p:txBody>
          <a:bodyPr>
            <a:normAutofit/>
          </a:bodyPr>
          <a:lstStyle/>
          <a:p>
            <a:pPr marL="68580" indent="0" algn="r" rtl="1">
              <a:buNone/>
            </a:pPr>
            <a:r>
              <a:rPr lang="he-IL" sz="2000" b="1" dirty="0" smtClean="0"/>
              <a:t> </a:t>
            </a:r>
            <a:endParaRPr lang="en-US" sz="2000" dirty="0"/>
          </a:p>
          <a:p>
            <a:pPr lvl="0" algn="r" rtl="1"/>
            <a:r>
              <a:rPr lang="he-IL" sz="2000" dirty="0"/>
              <a:t>התלמיד יפתח את יכולת הלמידה העצמאית שלו. </a:t>
            </a:r>
            <a:endParaRPr lang="en-US" sz="2000" dirty="0"/>
          </a:p>
          <a:p>
            <a:pPr lvl="0" algn="r" rtl="1"/>
            <a:r>
              <a:rPr lang="he-IL" sz="2000" dirty="0" smtClean="0"/>
              <a:t>התלמיד </a:t>
            </a:r>
            <a:r>
              <a:rPr lang="he-IL" sz="2000" dirty="0"/>
              <a:t>ישכלל את יכולת הכתיבה </a:t>
            </a:r>
            <a:r>
              <a:rPr lang="he-IL" sz="2000" dirty="0" smtClean="0"/>
              <a:t>והחקר העיוני והאיכותני, </a:t>
            </a:r>
            <a:r>
              <a:rPr lang="he-IL" sz="2000" dirty="0"/>
              <a:t>ויקבל את האפשרות להעמיק בנושאים הקרובים </a:t>
            </a:r>
            <a:r>
              <a:rPr lang="he-IL" sz="2000" dirty="0" smtClean="0"/>
              <a:t>לליבו </a:t>
            </a:r>
            <a:r>
              <a:rPr lang="he-IL" sz="2000" dirty="0"/>
              <a:t>מעבר לנלמד בכיתה. </a:t>
            </a:r>
            <a:endParaRPr lang="he-IL" sz="2000" dirty="0" smtClean="0"/>
          </a:p>
          <a:p>
            <a:pPr algn="r" rtl="1"/>
            <a:r>
              <a:rPr lang="he-IL" sz="2000" dirty="0"/>
              <a:t>התלמיד ירכוש כלים ומיומנויות למידה </a:t>
            </a:r>
            <a:r>
              <a:rPr lang="he-IL" sz="2000" dirty="0" err="1" smtClean="0"/>
              <a:t>במחשב"י</a:t>
            </a:r>
            <a:r>
              <a:rPr lang="he-IL" sz="2000" dirty="0" smtClean="0"/>
              <a:t>.</a:t>
            </a:r>
            <a:endParaRPr lang="en-US" sz="2000" dirty="0"/>
          </a:p>
          <a:p>
            <a:pPr lvl="0" algn="r" rtl="1"/>
            <a:r>
              <a:rPr lang="he-IL" sz="2000" dirty="0"/>
              <a:t>התלמיד יערוך הכרות עם מאגרי מידע </a:t>
            </a:r>
            <a:r>
              <a:rPr lang="he-IL" sz="2000" dirty="0" smtClean="0"/>
              <a:t>תורניים ועם </a:t>
            </a:r>
            <a:r>
              <a:rPr lang="he-IL" sz="2000" dirty="0"/>
              <a:t>ספריות תורניות ברחבי </a:t>
            </a:r>
            <a:r>
              <a:rPr lang="he-IL" sz="2000" dirty="0" smtClean="0"/>
              <a:t>הארץ.</a:t>
            </a:r>
            <a:endParaRPr lang="en-US" sz="2000" dirty="0"/>
          </a:p>
          <a:p>
            <a:pPr algn="r" rtl="1"/>
            <a:r>
              <a:rPr lang="he-IL" dirty="0">
                <a:ln>
                  <a:solidFill>
                    <a:srgbClr val="EA1E89"/>
                  </a:solidFill>
                </a:ln>
                <a:solidFill>
                  <a:schemeClr val="accent1">
                    <a:lumMod val="60000"/>
                    <a:lumOff val="40000"/>
                  </a:schemeClr>
                </a:solidFill>
                <a:hlinkClick r:id="rId3" action="ppaction://hlinksldjump"/>
              </a:rPr>
              <a:t>חזרה</a:t>
            </a:r>
            <a:endParaRPr lang="he-IL" dirty="0">
              <a:ln>
                <a:solidFill>
                  <a:srgbClr val="EA1E89"/>
                </a:solidFill>
              </a:ln>
              <a:solidFill>
                <a:schemeClr val="accent1">
                  <a:lumMod val="60000"/>
                  <a:lumOff val="40000"/>
                </a:schemeClr>
              </a:solidFill>
            </a:endParaRPr>
          </a:p>
        </p:txBody>
      </p:sp>
    </p:spTree>
    <p:extLst>
      <p:ext uri="{BB962C8B-B14F-4D97-AF65-F5344CB8AC3E}">
        <p14:creationId xmlns:p14="http://schemas.microsoft.com/office/powerpoint/2010/main" val="221627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דברי הסבר לשימוש במצגת </a:t>
            </a:r>
            <a:endParaRPr lang="en-US" dirty="0"/>
          </a:p>
        </p:txBody>
      </p:sp>
      <p:sp>
        <p:nvSpPr>
          <p:cNvPr id="3" name="מציין מיקום תוכן 2"/>
          <p:cNvSpPr>
            <a:spLocks noGrp="1"/>
          </p:cNvSpPr>
          <p:nvPr>
            <p:ph idx="1"/>
          </p:nvPr>
        </p:nvSpPr>
        <p:spPr>
          <a:xfrm>
            <a:off x="1447598" y="1720850"/>
            <a:ext cx="10384076" cy="3416300"/>
          </a:xfrm>
        </p:spPr>
        <p:txBody>
          <a:bodyPr>
            <a:noAutofit/>
          </a:bodyPr>
          <a:lstStyle/>
          <a:p>
            <a:pPr marL="0" indent="0" algn="r" rtl="1">
              <a:lnSpc>
                <a:spcPct val="160000"/>
              </a:lnSpc>
              <a:buNone/>
            </a:pPr>
            <a:r>
              <a:rPr lang="he-IL" sz="2000" b="1" dirty="0" smtClean="0"/>
              <a:t>מורים יקרים !</a:t>
            </a:r>
            <a:r>
              <a:rPr lang="en-US" sz="2000" b="1" dirty="0" smtClean="0"/>
              <a:t> </a:t>
            </a:r>
            <a:endParaRPr lang="he-IL" sz="2000" b="1" dirty="0" smtClean="0"/>
          </a:p>
          <a:p>
            <a:pPr algn="r" rtl="1">
              <a:lnSpc>
                <a:spcPct val="160000"/>
              </a:lnSpc>
            </a:pPr>
            <a:r>
              <a:rPr lang="he-IL" sz="1600" b="1" dirty="0" smtClean="0"/>
              <a:t>מצגת זו נועדה לסייע לכם להתכונן לקראת בניית הערכה חלופית במחשבת ישראל . </a:t>
            </a:r>
          </a:p>
          <a:p>
            <a:pPr algn="r" rtl="1">
              <a:lnSpc>
                <a:spcPct val="160000"/>
              </a:lnSpc>
            </a:pPr>
            <a:r>
              <a:rPr lang="he-IL" sz="1600" b="1" dirty="0" smtClean="0"/>
              <a:t>בשקופית הבאה מופיע סרטון בו מסביר מפמ"ר המקצוע, הרב ד"ר יוחאי </a:t>
            </a:r>
            <a:r>
              <a:rPr lang="he-IL" sz="1600" b="1" dirty="0" err="1" smtClean="0"/>
              <a:t>רודיק</a:t>
            </a:r>
            <a:r>
              <a:rPr lang="he-IL" sz="1600" b="1" dirty="0" smtClean="0"/>
              <a:t>, את מטרות ההערכה החלופית ואת העקרונות ליישומה בכלל ובמחשבת ישראל בפרט. </a:t>
            </a:r>
          </a:p>
          <a:p>
            <a:pPr algn="r" rtl="1">
              <a:lnSpc>
                <a:spcPct val="160000"/>
              </a:lnSpc>
            </a:pPr>
            <a:r>
              <a:rPr lang="he-IL" sz="1600" b="1" dirty="0" smtClean="0"/>
              <a:t>לאחריה יופיעו שלוש הצעות להערכה חלופית כשהמפורטת בהן הינה "תלקיט מטלות". </a:t>
            </a:r>
          </a:p>
          <a:p>
            <a:pPr algn="r" rtl="1">
              <a:lnSpc>
                <a:spcPct val="160000"/>
              </a:lnSpc>
            </a:pPr>
            <a:r>
              <a:rPr lang="he-IL" sz="1600" b="1" dirty="0" smtClean="0"/>
              <a:t>שימו לב- אין לדפדף במצגת זו על פי סדר השקופיות אלא להתקדם באמצעות לחיצה על  הקישוריות שבשקופית 4 . </a:t>
            </a:r>
          </a:p>
          <a:p>
            <a:pPr algn="r" rtl="1">
              <a:lnSpc>
                <a:spcPct val="160000"/>
              </a:lnSpc>
            </a:pPr>
            <a:r>
              <a:rPr lang="he-IL" b="1" u="sng" dirty="0">
                <a:solidFill>
                  <a:schemeClr val="accent1">
                    <a:lumMod val="75000"/>
                  </a:schemeClr>
                </a:solidFill>
              </a:rPr>
              <a:t>חשוב!</a:t>
            </a:r>
            <a:r>
              <a:rPr lang="en-US" b="1" u="sng" dirty="0">
                <a:solidFill>
                  <a:schemeClr val="accent1">
                    <a:lumMod val="75000"/>
                  </a:schemeClr>
                </a:solidFill>
              </a:rPr>
              <a:t> </a:t>
            </a:r>
            <a:r>
              <a:rPr lang="he-IL" b="1" u="sng" dirty="0">
                <a:solidFill>
                  <a:schemeClr val="accent1">
                    <a:lumMod val="75000"/>
                  </a:schemeClr>
                </a:solidFill>
              </a:rPr>
              <a:t> לאחר בניית חלופת ההערכה בעזרת מצגת זו חובה להתאים לה מחוון . בהעדר מחוון העומד בקריטריונים ומאושר על ידי מדריכי המפמ"ר לא ניתן יהיה לאשר את ההערכה החלופית לציון הבגרות. </a:t>
            </a:r>
          </a:p>
          <a:p>
            <a:pPr algn="r" rtl="1">
              <a:lnSpc>
                <a:spcPct val="160000"/>
              </a:lnSpc>
            </a:pPr>
            <a:r>
              <a:rPr lang="he-IL" sz="1600" b="1" dirty="0">
                <a:solidFill>
                  <a:schemeClr val="accent1">
                    <a:lumMod val="75000"/>
                  </a:schemeClr>
                </a:solidFill>
              </a:rPr>
              <a:t>פירוט מחוונים והדרכה לגבי השימוש בהם מופיעים במצגת נוספת באתר המפמ"ר. </a:t>
            </a:r>
            <a:endParaRPr lang="he-IL" sz="1600" b="1" dirty="0" smtClean="0">
              <a:solidFill>
                <a:schemeClr val="accent1">
                  <a:lumMod val="75000"/>
                </a:schemeClr>
              </a:solidFill>
            </a:endParaRPr>
          </a:p>
          <a:p>
            <a:pPr marL="0" indent="0" algn="ctr" rtl="1">
              <a:lnSpc>
                <a:spcPct val="160000"/>
              </a:lnSpc>
              <a:buNone/>
            </a:pPr>
            <a:r>
              <a:rPr lang="he-IL" sz="2000" b="1" dirty="0" smtClean="0"/>
              <a:t>בהצלחה!  מדריכי מחשבת ישראל - צוות המפמ"ר </a:t>
            </a:r>
          </a:p>
          <a:p>
            <a:pPr marL="0" indent="0" algn="r" rtl="1">
              <a:lnSpc>
                <a:spcPct val="160000"/>
              </a:lnSpc>
              <a:buNone/>
            </a:pPr>
            <a:endParaRPr lang="en-US" sz="1600" b="1" dirty="0"/>
          </a:p>
        </p:txBody>
      </p:sp>
    </p:spTree>
    <p:extLst>
      <p:ext uri="{BB962C8B-B14F-4D97-AF65-F5344CB8AC3E}">
        <p14:creationId xmlns:p14="http://schemas.microsoft.com/office/powerpoint/2010/main" val="3094940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dirty="0" smtClean="0"/>
              <a:t> מרכיבי עבודת החקר</a:t>
            </a:r>
            <a:endParaRPr lang="he-IL" dirty="0"/>
          </a:p>
        </p:txBody>
      </p:sp>
      <p:sp>
        <p:nvSpPr>
          <p:cNvPr id="3" name="מציין מיקום תוכן 2"/>
          <p:cNvSpPr>
            <a:spLocks noGrp="1"/>
          </p:cNvSpPr>
          <p:nvPr>
            <p:ph idx="1"/>
          </p:nvPr>
        </p:nvSpPr>
        <p:spPr>
          <a:xfrm>
            <a:off x="1454115" y="2630465"/>
            <a:ext cx="9130378" cy="3493313"/>
          </a:xfrm>
        </p:spPr>
        <p:txBody>
          <a:bodyPr>
            <a:normAutofit/>
          </a:bodyPr>
          <a:lstStyle/>
          <a:p>
            <a:pPr marL="68580" indent="0">
              <a:buNone/>
            </a:pPr>
            <a:r>
              <a:rPr lang="he-IL" b="1" dirty="0" smtClean="0"/>
              <a:t> :</a:t>
            </a:r>
          </a:p>
          <a:p>
            <a:pPr marL="68580" indent="0" algn="r">
              <a:buNone/>
            </a:pPr>
            <a:r>
              <a:rPr lang="he-IL" sz="2800" b="1" dirty="0" smtClean="0">
                <a:solidFill>
                  <a:schemeClr val="bg1"/>
                </a:solidFill>
              </a:rPr>
              <a:t> </a:t>
            </a:r>
            <a:endParaRPr lang="he-IL" b="1" dirty="0" smtClean="0"/>
          </a:p>
          <a:p>
            <a:pPr lvl="0" algn="r" rtl="1"/>
            <a:r>
              <a:rPr lang="he-IL" dirty="0" smtClean="0"/>
              <a:t>הכתיבה תכלול לימוד מקיף ומעמיק של נושא העבודה, חשיבותו, איתור מקורות וניתוחם, הצבת דעות מנוגדות ומורכבות, ההתלבטויות, ההשלכות.</a:t>
            </a:r>
          </a:p>
          <a:p>
            <a:pPr lvl="0" algn="r" rtl="1"/>
            <a:r>
              <a:rPr lang="he-IL" dirty="0" smtClean="0"/>
              <a:t>עיון </a:t>
            </a:r>
            <a:r>
              <a:rPr lang="he-IL" dirty="0"/>
              <a:t>וניתוח </a:t>
            </a:r>
            <a:r>
              <a:rPr lang="he-IL" dirty="0" smtClean="0"/>
              <a:t>מאמר\תשובה\סוגיה </a:t>
            </a:r>
            <a:r>
              <a:rPr lang="he-IL" dirty="0" err="1" smtClean="0"/>
              <a:t>אמונית</a:t>
            </a:r>
            <a:r>
              <a:rPr lang="he-IL" dirty="0" smtClean="0"/>
              <a:t> בנושא </a:t>
            </a:r>
            <a:r>
              <a:rPr lang="he-IL" dirty="0"/>
              <a:t>מוגדר וממוקד, או במספר נושאים. </a:t>
            </a:r>
            <a:endParaRPr lang="he-IL" dirty="0" smtClean="0"/>
          </a:p>
          <a:p>
            <a:pPr lvl="0" algn="r" rtl="1"/>
            <a:r>
              <a:rPr lang="he-IL" dirty="0" smtClean="0"/>
              <a:t>אפשרות לשילוב מחקר איכותני באמצעות ראיונות אתנוגרפיים וניתוחם עם דמויות הקשורות לנושא הנחקר.</a:t>
            </a:r>
          </a:p>
          <a:p>
            <a:pPr lvl="0" algn="r" rtl="1"/>
            <a:r>
              <a:rPr lang="he-IL" dirty="0">
                <a:ln>
                  <a:solidFill>
                    <a:srgbClr val="EA1E89"/>
                  </a:solidFill>
                </a:ln>
                <a:solidFill>
                  <a:schemeClr val="accent1">
                    <a:lumMod val="60000"/>
                    <a:lumOff val="40000"/>
                  </a:schemeClr>
                </a:solidFill>
                <a:hlinkClick r:id="rId3" action="ppaction://hlinksldjump"/>
              </a:rPr>
              <a:t>חזרה</a:t>
            </a:r>
            <a:endParaRPr lang="en-US" dirty="0">
              <a:ln>
                <a:solidFill>
                  <a:srgbClr val="EA1E89"/>
                </a:solidFill>
              </a:ln>
              <a:solidFill>
                <a:schemeClr val="accent1">
                  <a:lumMod val="60000"/>
                  <a:lumOff val="40000"/>
                </a:schemeClr>
              </a:solidFill>
            </a:endParaRPr>
          </a:p>
          <a:p>
            <a:endParaRPr lang="he-IL" dirty="0" smtClean="0"/>
          </a:p>
          <a:p>
            <a:endParaRPr lang="en-US" dirty="0"/>
          </a:p>
        </p:txBody>
      </p:sp>
    </p:spTree>
    <p:extLst>
      <p:ext uri="{BB962C8B-B14F-4D97-AF65-F5344CB8AC3E}">
        <p14:creationId xmlns:p14="http://schemas.microsoft.com/office/powerpoint/2010/main" val="30044326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just" rtl="1"/>
            <a:r>
              <a:rPr lang="he-IL" dirty="0" smtClean="0"/>
              <a:t>הנחיות לכתיבת </a:t>
            </a:r>
            <a:r>
              <a:rPr lang="he-IL" dirty="0"/>
              <a:t>עבודות </a:t>
            </a:r>
            <a:r>
              <a:rPr lang="he-IL" dirty="0" smtClean="0"/>
              <a:t>חקר</a:t>
            </a:r>
            <a:endParaRPr lang="he-IL" dirty="0"/>
          </a:p>
        </p:txBody>
      </p:sp>
      <p:sp>
        <p:nvSpPr>
          <p:cNvPr id="3" name="מציין מיקום תוכן 2"/>
          <p:cNvSpPr>
            <a:spLocks noGrp="1"/>
          </p:cNvSpPr>
          <p:nvPr>
            <p:ph idx="1"/>
          </p:nvPr>
        </p:nvSpPr>
        <p:spPr>
          <a:xfrm>
            <a:off x="1703513" y="1340768"/>
            <a:ext cx="7641297" cy="4896544"/>
          </a:xfrm>
        </p:spPr>
        <p:txBody>
          <a:bodyPr>
            <a:normAutofit fontScale="92500" lnSpcReduction="10000"/>
          </a:bodyPr>
          <a:lstStyle/>
          <a:p>
            <a:pPr lvl="0" algn="r" rtl="1"/>
            <a:endParaRPr lang="he-IL" dirty="0" smtClean="0"/>
          </a:p>
          <a:p>
            <a:pPr lvl="0" algn="r" rtl="1"/>
            <a:endParaRPr lang="he-IL" dirty="0"/>
          </a:p>
          <a:p>
            <a:pPr lvl="0" algn="r" rtl="1"/>
            <a:endParaRPr lang="he-IL" dirty="0" smtClean="0"/>
          </a:p>
          <a:p>
            <a:pPr lvl="0" algn="r" rtl="1"/>
            <a:endParaRPr lang="he-IL" dirty="0" smtClean="0"/>
          </a:p>
          <a:p>
            <a:pPr lvl="0" algn="r" rtl="1"/>
            <a:r>
              <a:rPr lang="he-IL" dirty="0" smtClean="0"/>
              <a:t>מספר </a:t>
            </a:r>
            <a:r>
              <a:rPr lang="he-IL" dirty="0"/>
              <a:t>המילים בעבודה: 2500-2000 (לא כולל הערות שוליים, ולא כולל ביוגרפיות וביבליוגרפיות) </a:t>
            </a:r>
            <a:endParaRPr lang="en-US" dirty="0"/>
          </a:p>
          <a:p>
            <a:pPr lvl="0" algn="r" rtl="1"/>
            <a:r>
              <a:rPr lang="he-IL" dirty="0"/>
              <a:t>העיון יהיה במקורות - ספרים ומאמרים (ולא בתשובות </a:t>
            </a:r>
            <a:r>
              <a:rPr lang="he-IL" dirty="0" err="1"/>
              <a:t>סמ"ס</a:t>
            </a:r>
            <a:r>
              <a:rPr lang="he-IL" dirty="0"/>
              <a:t>, ולא תשובות או מקורות אחרים שמופיעים רק באתרי אינטרנט. ניתן להשתמש רק במקור אינטרנטי אחד). </a:t>
            </a:r>
            <a:endParaRPr lang="en-US" dirty="0"/>
          </a:p>
          <a:p>
            <a:pPr lvl="0" algn="r" rtl="1"/>
            <a:r>
              <a:rPr lang="he-IL" dirty="0"/>
              <a:t>יש לשלב במהלך העבודה מובאות מלפחות 8 מקורות. </a:t>
            </a:r>
            <a:endParaRPr lang="en-US" dirty="0"/>
          </a:p>
          <a:p>
            <a:pPr lvl="0" algn="r" rtl="1"/>
            <a:r>
              <a:rPr lang="he-IL" dirty="0"/>
              <a:t>יש לכתוב </a:t>
            </a:r>
            <a:r>
              <a:rPr lang="he-IL" dirty="0" smtClean="0"/>
              <a:t>ביוגרפיות </a:t>
            </a:r>
            <a:r>
              <a:rPr lang="he-IL" dirty="0"/>
              <a:t>קצרות של </a:t>
            </a:r>
            <a:r>
              <a:rPr lang="he-IL" dirty="0" smtClean="0"/>
              <a:t>הרבנים/האישים שמקורותיהם נזכרים </a:t>
            </a:r>
            <a:r>
              <a:rPr lang="he-IL" dirty="0"/>
              <a:t>בעבודה. </a:t>
            </a:r>
            <a:endParaRPr lang="en-US" dirty="0"/>
          </a:p>
          <a:p>
            <a:pPr lvl="0" algn="r" rtl="1"/>
            <a:r>
              <a:rPr lang="he-IL" dirty="0"/>
              <a:t>מומלץ להיעזר במאגרים תורניים: פרויקט השו"ת, אוצר החכמה, </a:t>
            </a:r>
            <a:r>
              <a:rPr lang="he-IL" dirty="0" err="1"/>
              <a:t>היברובוקס</a:t>
            </a:r>
            <a:r>
              <a:rPr lang="he-IL" dirty="0"/>
              <a:t>, אוצרות התורה, </a:t>
            </a:r>
            <a:r>
              <a:rPr lang="he-IL" dirty="0" err="1"/>
              <a:t>רמב"י</a:t>
            </a:r>
            <a:r>
              <a:rPr lang="he-IL" dirty="0"/>
              <a:t> </a:t>
            </a:r>
            <a:r>
              <a:rPr lang="he-IL" dirty="0" err="1"/>
              <a:t>ורמבי"ש</a:t>
            </a:r>
            <a:r>
              <a:rPr lang="he-IL" dirty="0"/>
              <a:t>, </a:t>
            </a:r>
            <a:r>
              <a:rPr lang="he-IL" dirty="0" smtClean="0"/>
              <a:t>ועוד</a:t>
            </a:r>
            <a:r>
              <a:rPr lang="he-IL" dirty="0"/>
              <a:t>. וכן להיעזר בספרים הנמצאים בספריות תורניות ברחבי הארץ (ישיבות, מכללות ואוניברסיטאות, ספריות גדולות).</a:t>
            </a:r>
            <a:endParaRPr lang="en-US" dirty="0"/>
          </a:p>
          <a:p>
            <a:pPr lvl="0" algn="r" rtl="1"/>
            <a:r>
              <a:rPr lang="he-IL" dirty="0"/>
              <a:t>הדרכה </a:t>
            </a:r>
            <a:r>
              <a:rPr lang="he-IL" dirty="0" smtClean="0"/>
              <a:t>מפורטות לכתיבת </a:t>
            </a:r>
            <a:r>
              <a:rPr lang="he-IL" dirty="0"/>
              <a:t>עבודת חקר </a:t>
            </a:r>
            <a:r>
              <a:rPr lang="he-IL" dirty="0" smtClean="0"/>
              <a:t>במחשבת ישראל: </a:t>
            </a:r>
            <a:r>
              <a:rPr lang="he-IL" dirty="0"/>
              <a:t>באתר </a:t>
            </a:r>
            <a:r>
              <a:rPr lang="he-IL" dirty="0" smtClean="0"/>
              <a:t>"מחשבת הלב".</a:t>
            </a:r>
          </a:p>
          <a:p>
            <a:pPr lvl="0" algn="r" rtl="1"/>
            <a:r>
              <a:rPr lang="he-IL" sz="1900" dirty="0">
                <a:ln>
                  <a:solidFill>
                    <a:srgbClr val="EA1E89"/>
                  </a:solidFill>
                </a:ln>
                <a:solidFill>
                  <a:schemeClr val="accent1">
                    <a:lumMod val="60000"/>
                    <a:lumOff val="40000"/>
                  </a:schemeClr>
                </a:solidFill>
                <a:hlinkClick r:id="rId3" action="ppaction://hlinksldjump"/>
              </a:rPr>
              <a:t>חזרה</a:t>
            </a:r>
            <a:endParaRPr lang="en-US" sz="1900" dirty="0">
              <a:ln>
                <a:solidFill>
                  <a:srgbClr val="EA1E89"/>
                </a:solidFill>
              </a:ln>
              <a:solidFill>
                <a:schemeClr val="accent1">
                  <a:lumMod val="60000"/>
                  <a:lumOff val="40000"/>
                </a:schemeClr>
              </a:solidFill>
            </a:endParaRPr>
          </a:p>
          <a:p>
            <a:pPr algn="r" rtl="1"/>
            <a:endParaRPr lang="he-IL" dirty="0"/>
          </a:p>
        </p:txBody>
      </p:sp>
    </p:spTree>
    <p:extLst>
      <p:ext uri="{BB962C8B-B14F-4D97-AF65-F5344CB8AC3E}">
        <p14:creationId xmlns:p14="http://schemas.microsoft.com/office/powerpoint/2010/main" val="4126271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dirty="0" smtClean="0"/>
              <a:t>הצעות לנושאים לעבודת חקר ביחידת אמונה וגאולה</a:t>
            </a:r>
            <a:endParaRPr lang="en-US" dirty="0"/>
          </a:p>
        </p:txBody>
      </p:sp>
      <p:sp>
        <p:nvSpPr>
          <p:cNvPr id="3" name="מציין מיקום תוכן 2"/>
          <p:cNvSpPr>
            <a:spLocks noGrp="1"/>
          </p:cNvSpPr>
          <p:nvPr>
            <p:ph idx="1"/>
          </p:nvPr>
        </p:nvSpPr>
        <p:spPr>
          <a:xfrm>
            <a:off x="1154954" y="2402005"/>
            <a:ext cx="9845142" cy="4080681"/>
          </a:xfrm>
        </p:spPr>
        <p:txBody>
          <a:bodyPr>
            <a:normAutofit fontScale="92500" lnSpcReduction="10000"/>
          </a:bodyPr>
          <a:lstStyle/>
          <a:p>
            <a:pPr algn="just" rtl="1"/>
            <a:r>
              <a:rPr lang="he-IL" dirty="0" smtClean="0"/>
              <a:t>פרק א – אדם מחפש את עצמו: </a:t>
            </a:r>
            <a:r>
              <a:rPr lang="he-IL" dirty="0"/>
              <a:t>יצרים, מוסר, חינוך – שיטות חינוכיות שונות, שכל ו(או: מול)רגש (באמונה, בעבודת ה'), מדרגת האדם: גאווה או הכרה, אחריות אישית. עבודת ה' אישית מיוחדת (כנזירות), מעמד </a:t>
            </a:r>
            <a:r>
              <a:rPr lang="he-IL" dirty="0" err="1"/>
              <a:t>האשה</a:t>
            </a:r>
            <a:r>
              <a:rPr lang="he-IL" dirty="0"/>
              <a:t>.</a:t>
            </a:r>
            <a:endParaRPr lang="he-IL" dirty="0" smtClean="0"/>
          </a:p>
          <a:p>
            <a:pPr algn="just" rtl="1"/>
            <a:r>
              <a:rPr lang="he-IL" dirty="0" smtClean="0"/>
              <a:t>פרק ב – אני מאמין: </a:t>
            </a:r>
            <a:r>
              <a:rPr lang="he-IL" dirty="0"/>
              <a:t>הגדרת האמונה בהגות גדולי הדורות, הוכחות 'שכליות' לאמונתנו, </a:t>
            </a:r>
            <a:r>
              <a:rPr lang="he-IL" dirty="0" smtClean="0"/>
              <a:t>פולמוסים </a:t>
            </a:r>
            <a:r>
              <a:rPr lang="he-IL" dirty="0" err="1"/>
              <a:t>אמוניים</a:t>
            </a:r>
            <a:r>
              <a:rPr lang="he-IL" dirty="0"/>
              <a:t> עם הדתות השונות, הרע בעולם, מטרת הכפירה, התמודדות עם חילון ו"חזרה בשאלה" </a:t>
            </a:r>
            <a:r>
              <a:rPr lang="he-IL" dirty="0" smtClean="0"/>
              <a:t>מלאה </a:t>
            </a:r>
            <a:r>
              <a:rPr lang="he-IL" dirty="0"/>
              <a:t>או חלקית, ידיעה </a:t>
            </a:r>
            <a:r>
              <a:rPr lang="en-US" dirty="0" smtClean="0"/>
              <a:t> </a:t>
            </a:r>
            <a:r>
              <a:rPr lang="he-IL" dirty="0" smtClean="0"/>
              <a:t>ובחירה. </a:t>
            </a:r>
            <a:r>
              <a:rPr lang="he-IL" dirty="0"/>
              <a:t>יחס לאבולוציה, יחס לחידושים מדעיים שלא מתיישבים עם דברי חכמים, חיזוק דברי חכמים ע"י הממצאים המדעיים.</a:t>
            </a:r>
            <a:endParaRPr lang="he-IL" dirty="0" smtClean="0"/>
          </a:p>
          <a:p>
            <a:pPr algn="just" rtl="1"/>
            <a:r>
              <a:rPr lang="he-IL" dirty="0" smtClean="0"/>
              <a:t>פרק ג – אמונה ומידות: </a:t>
            </a:r>
            <a:r>
              <a:rPr lang="he-IL" dirty="0"/>
              <a:t>אמת ושקר, גבורה, גאווה וענווה, כעס, אהבה, שמחה ועצבות: אפשר בקישור לתנועות שונות כתנועה החסידית, או הגות אישים בתנועה החסידית </a:t>
            </a:r>
            <a:r>
              <a:rPr lang="he-IL" dirty="0" smtClean="0"/>
              <a:t>וכדומה.</a:t>
            </a:r>
          </a:p>
          <a:p>
            <a:pPr algn="just" rtl="1"/>
            <a:r>
              <a:rPr lang="he-IL" dirty="0" smtClean="0"/>
              <a:t>פרק ד – אמונה בשעת משבר: </a:t>
            </a:r>
            <a:r>
              <a:rPr lang="he-IL" dirty="0"/>
              <a:t>התמודדויות </a:t>
            </a:r>
            <a:r>
              <a:rPr lang="he-IL" dirty="0" err="1"/>
              <a:t>אמוניות</a:t>
            </a:r>
            <a:r>
              <a:rPr lang="he-IL" dirty="0"/>
              <a:t> בזמן משבר: מחלה, עקרות </a:t>
            </a:r>
            <a:r>
              <a:rPr lang="he-IL" dirty="0" err="1" smtClean="0"/>
              <a:t>וכו</a:t>
            </a:r>
            <a:r>
              <a:rPr lang="he-IL" dirty="0" smtClean="0"/>
              <a:t>', אפשר </a:t>
            </a:r>
            <a:r>
              <a:rPr lang="he-IL" dirty="0"/>
              <a:t>בתוך </a:t>
            </a:r>
            <a:r>
              <a:rPr lang="he-IL" dirty="0" smtClean="0"/>
              <a:t>מאורעות היסטוריים וקשיים</a:t>
            </a:r>
            <a:r>
              <a:rPr lang="he-IL" dirty="0"/>
              <a:t>: מסעי הצלב, השואה, </a:t>
            </a:r>
            <a:r>
              <a:rPr lang="he-IL" dirty="0" smtClean="0"/>
              <a:t>התנתקות.</a:t>
            </a:r>
          </a:p>
          <a:p>
            <a:pPr algn="just" rtl="1"/>
            <a:r>
              <a:rPr lang="he-IL" dirty="0" smtClean="0"/>
              <a:t>פרק ה – אמונה, תרבות ויצירה: </a:t>
            </a:r>
            <a:r>
              <a:rPr lang="he-IL" dirty="0"/>
              <a:t>היחס למוסיקה, לציור, לפיסול, השפעה רוחנית של המוסיקה בהגותם של גדולי הדורות ספורט (עיסוק בו, יחס גדולי הדורות אליו, יחסו של </a:t>
            </a:r>
            <a:r>
              <a:rPr lang="he-IL" dirty="0" err="1"/>
              <a:t>הראי"ה</a:t>
            </a:r>
            <a:r>
              <a:rPr lang="he-IL" dirty="0"/>
              <a:t> קוק, היחס להישגים לאומיים).</a:t>
            </a:r>
            <a:r>
              <a:rPr lang="he-IL" dirty="0" smtClean="0"/>
              <a:t> </a:t>
            </a:r>
          </a:p>
          <a:p>
            <a:pPr algn="just" rtl="1"/>
            <a:r>
              <a:rPr lang="he-IL" dirty="0" smtClean="0"/>
              <a:t>פרק ו – גאולה וימות המשיח: </a:t>
            </a:r>
            <a:r>
              <a:rPr lang="he-IL" dirty="0"/>
              <a:t>השירות בצבא מול ערכים אחרים או ערך השירות בצבא, היחס למדינה, חשיבותה של א"י. </a:t>
            </a:r>
            <a:endParaRPr lang="en-US" dirty="0"/>
          </a:p>
        </p:txBody>
      </p:sp>
    </p:spTree>
    <p:extLst>
      <p:ext uri="{BB962C8B-B14F-4D97-AF65-F5344CB8AC3E}">
        <p14:creationId xmlns:p14="http://schemas.microsoft.com/office/powerpoint/2010/main" val="23371402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dirty="0" smtClean="0"/>
              <a:t>דוגמאות לשאלות </a:t>
            </a:r>
            <a:r>
              <a:rPr lang="he-IL" dirty="0"/>
              <a:t>חקר </a:t>
            </a:r>
            <a:r>
              <a:rPr lang="he-IL" dirty="0" smtClean="0"/>
              <a:t>ביחידת </a:t>
            </a:r>
            <a:r>
              <a:rPr lang="he-IL" dirty="0"/>
              <a:t>אמונה וגאולה</a:t>
            </a:r>
            <a:endParaRPr lang="en-US" dirty="0"/>
          </a:p>
        </p:txBody>
      </p:sp>
      <p:sp>
        <p:nvSpPr>
          <p:cNvPr id="3" name="מציין מיקום תוכן 2"/>
          <p:cNvSpPr>
            <a:spLocks noGrp="1"/>
          </p:cNvSpPr>
          <p:nvPr>
            <p:ph idx="1"/>
          </p:nvPr>
        </p:nvSpPr>
        <p:spPr/>
        <p:txBody>
          <a:bodyPr/>
          <a:lstStyle/>
          <a:p>
            <a:pPr algn="r" rtl="1"/>
            <a:r>
              <a:rPr lang="he-IL" b="1" dirty="0"/>
              <a:t>פרק א – אדם מחפש את עצמו: דרכי בניין האישיות בהגות בעלי המוסר.</a:t>
            </a:r>
          </a:p>
          <a:p>
            <a:pPr algn="r" rtl="1"/>
            <a:r>
              <a:rPr lang="he-IL" b="1" dirty="0"/>
              <a:t>פרק ב – אני מאמין: האם צריך לחקור אחר טעמי המצוות או לא? האם יש הבדל ביחס הוגי הדעות לשאלה זו בין התקופות השונות?</a:t>
            </a:r>
          </a:p>
          <a:p>
            <a:pPr algn="r" rtl="1"/>
            <a:r>
              <a:rPr lang="he-IL" b="1" dirty="0"/>
              <a:t>פרק ג – אמונה ומידות: </a:t>
            </a:r>
            <a:r>
              <a:rPr lang="he-IL" altLang="he-IL" b="1" dirty="0"/>
              <a:t>השימוש בשמחה ככלי לעבודת ה' בספרי תלמידי </a:t>
            </a:r>
            <a:r>
              <a:rPr lang="he-IL" altLang="he-IL" b="1" dirty="0" err="1"/>
              <a:t>הבעש"ט</a:t>
            </a:r>
            <a:r>
              <a:rPr lang="he-IL" altLang="he-IL" b="1" dirty="0"/>
              <a:t> </a:t>
            </a:r>
          </a:p>
          <a:p>
            <a:pPr algn="r" rtl="1"/>
            <a:r>
              <a:rPr lang="he-IL" b="1" dirty="0"/>
              <a:t>פרק ד – אמונה בשעת משבר: התמודדויות </a:t>
            </a:r>
            <a:r>
              <a:rPr lang="he-IL" b="1" dirty="0" err="1"/>
              <a:t>אמוניות</a:t>
            </a:r>
            <a:r>
              <a:rPr lang="he-IL" b="1" dirty="0"/>
              <a:t> עם מות ילד</a:t>
            </a:r>
          </a:p>
          <a:p>
            <a:pPr algn="r" rtl="1"/>
            <a:r>
              <a:rPr lang="he-IL" b="1" dirty="0"/>
              <a:t>פרק ה – אמונה, תרבות ויצירה: השפעה רוחנית של המוסיקה על נפש האדם בהגותם של גדולי הדורות, היחס להישגים לאומיים בספורט בהגות גדולי הדורות.. </a:t>
            </a:r>
          </a:p>
          <a:p>
            <a:pPr algn="r" rtl="1"/>
            <a:r>
              <a:rPr lang="he-IL" b="1" dirty="0"/>
              <a:t>פרק ו – גאולה וימות המשיח: הדעות השונות ביחס למדינת ישראל, דעתו של הרבי </a:t>
            </a:r>
            <a:r>
              <a:rPr lang="he-IL" b="1" dirty="0" err="1"/>
              <a:t>מסאטמר</a:t>
            </a:r>
            <a:r>
              <a:rPr lang="he-IL" b="1" dirty="0"/>
              <a:t> על צבא הגנה לישראל. </a:t>
            </a:r>
            <a:endParaRPr lang="en-US" b="1" dirty="0"/>
          </a:p>
          <a:p>
            <a:pPr algn="r" rtl="1"/>
            <a:endParaRPr lang="en-US" b="1" dirty="0"/>
          </a:p>
        </p:txBody>
      </p:sp>
    </p:spTree>
    <p:extLst>
      <p:ext uri="{BB962C8B-B14F-4D97-AF65-F5344CB8AC3E}">
        <p14:creationId xmlns:p14="http://schemas.microsoft.com/office/powerpoint/2010/main" val="1482214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dirty="0" smtClean="0"/>
              <a:t>מחוון לעבודת חקר</a:t>
            </a:r>
            <a:endParaRPr lang="en-US" dirty="0"/>
          </a:p>
        </p:txBody>
      </p:sp>
      <p:graphicFrame>
        <p:nvGraphicFramePr>
          <p:cNvPr id="5" name="מציין מיקום תוכן 4"/>
          <p:cNvGraphicFramePr>
            <a:graphicFrameLocks noGrp="1"/>
          </p:cNvGraphicFramePr>
          <p:nvPr>
            <p:ph idx="1"/>
            <p:extLst/>
          </p:nvPr>
        </p:nvGraphicFramePr>
        <p:xfrm>
          <a:off x="889348" y="2455100"/>
          <a:ext cx="9895562" cy="4304668"/>
        </p:xfrm>
        <a:graphic>
          <a:graphicData uri="http://schemas.openxmlformats.org/drawingml/2006/table">
            <a:tbl>
              <a:tblPr firstRow="1" bandRow="1">
                <a:tableStyleId>{5C22544A-7EE6-4342-B048-85BDC9FD1C3A}</a:tableStyleId>
              </a:tblPr>
              <a:tblGrid>
                <a:gridCol w="2605368"/>
                <a:gridCol w="7290194"/>
              </a:tblGrid>
              <a:tr h="347102">
                <a:tc>
                  <a:txBody>
                    <a:bodyPr/>
                    <a:lstStyle/>
                    <a:p>
                      <a:pPr algn="r" rtl="1">
                        <a:lnSpc>
                          <a:spcPct val="115000"/>
                        </a:lnSpc>
                        <a:spcAft>
                          <a:spcPts val="0"/>
                        </a:spcAft>
                      </a:pPr>
                      <a:r>
                        <a:rPr lang="he-IL" sz="1400" b="1" dirty="0">
                          <a:effectLst/>
                          <a:latin typeface="Calibri"/>
                          <a:ea typeface="Calibri"/>
                          <a:cs typeface="David"/>
                        </a:rPr>
                        <a:t>מדדים</a:t>
                      </a:r>
                      <a:r>
                        <a:rPr lang="he-IL" sz="1400" b="1" dirty="0" smtClean="0">
                          <a:effectLst/>
                          <a:latin typeface="Calibri"/>
                          <a:ea typeface="Calibri"/>
                          <a:cs typeface="David"/>
                        </a:rPr>
                        <a:t>:</a:t>
                      </a:r>
                      <a:r>
                        <a:rPr lang="he-IL" sz="1400" b="1" dirty="0">
                          <a:effectLst/>
                          <a:latin typeface="Calibri"/>
                          <a:ea typeface="Calibri"/>
                          <a:cs typeface="David"/>
                        </a:rPr>
                        <a:t> </a:t>
                      </a:r>
                      <a:endParaRPr lang="en-US" sz="1400" dirty="0">
                        <a:effectLst/>
                        <a:latin typeface="Calibri"/>
                        <a:ea typeface="Calibri"/>
                        <a:cs typeface="Arial"/>
                      </a:endParaRPr>
                    </a:p>
                  </a:txBody>
                  <a:tcPr marL="30153" marR="30153" marT="0" marB="0"/>
                </a:tc>
                <a:tc>
                  <a:txBody>
                    <a:bodyPr/>
                    <a:lstStyle/>
                    <a:p>
                      <a:pPr algn="r" rtl="1">
                        <a:lnSpc>
                          <a:spcPct val="115000"/>
                        </a:lnSpc>
                        <a:spcAft>
                          <a:spcPts val="0"/>
                        </a:spcAft>
                      </a:pPr>
                      <a:r>
                        <a:rPr lang="he-IL" sz="1400" b="1" dirty="0">
                          <a:effectLst/>
                          <a:latin typeface="Calibri"/>
                          <a:ea typeface="Calibri"/>
                          <a:cs typeface="David"/>
                        </a:rPr>
                        <a:t>פירוט</a:t>
                      </a:r>
                      <a:r>
                        <a:rPr lang="he-IL" sz="1400" b="1" dirty="0" smtClean="0">
                          <a:effectLst/>
                          <a:latin typeface="Calibri"/>
                          <a:ea typeface="Calibri"/>
                          <a:cs typeface="David"/>
                        </a:rPr>
                        <a:t>:</a:t>
                      </a:r>
                      <a:endParaRPr lang="en-US" sz="1400" dirty="0">
                        <a:effectLst/>
                        <a:latin typeface="Calibri"/>
                        <a:ea typeface="Calibri"/>
                        <a:cs typeface="Arial"/>
                      </a:endParaRPr>
                    </a:p>
                  </a:txBody>
                  <a:tcPr marL="30153" marR="30153" marT="0" marB="0"/>
                </a:tc>
              </a:tr>
              <a:tr h="347102">
                <a:tc>
                  <a:txBody>
                    <a:bodyPr/>
                    <a:lstStyle/>
                    <a:p>
                      <a:pPr algn="r" rtl="1">
                        <a:lnSpc>
                          <a:spcPct val="115000"/>
                        </a:lnSpc>
                        <a:spcAft>
                          <a:spcPts val="0"/>
                        </a:spcAft>
                      </a:pPr>
                      <a:r>
                        <a:rPr lang="he-IL" sz="1400" dirty="0">
                          <a:effectLst/>
                          <a:latin typeface="Calibri"/>
                          <a:ea typeface="Calibri"/>
                          <a:cs typeface="David"/>
                        </a:rPr>
                        <a:t>שאלת החקר	</a:t>
                      </a:r>
                      <a:endParaRPr lang="en-US" sz="1400" dirty="0">
                        <a:effectLst/>
                        <a:latin typeface="Calibri"/>
                        <a:ea typeface="Calibri"/>
                        <a:cs typeface="Arial"/>
                      </a:endParaRPr>
                    </a:p>
                  </a:txBody>
                  <a:tcPr marL="30153" marR="30153" marT="0" marB="0"/>
                </a:tc>
                <a:tc>
                  <a:txBody>
                    <a:bodyPr/>
                    <a:lstStyle/>
                    <a:p>
                      <a:pPr algn="r" rtl="1">
                        <a:lnSpc>
                          <a:spcPct val="115000"/>
                        </a:lnSpc>
                        <a:spcAft>
                          <a:spcPts val="0"/>
                        </a:spcAft>
                      </a:pPr>
                      <a:r>
                        <a:rPr lang="he-IL" sz="1400" dirty="0">
                          <a:effectLst/>
                          <a:latin typeface="Calibri"/>
                          <a:ea typeface="Calibri"/>
                          <a:cs typeface="David"/>
                        </a:rPr>
                        <a:t>הצגת שאלת החקר כשהיא מנוסחת בצורה בהירה וברורה. 5% 	</a:t>
                      </a:r>
                      <a:endParaRPr lang="en-US" sz="1400" dirty="0">
                        <a:effectLst/>
                        <a:latin typeface="Calibri"/>
                        <a:ea typeface="Calibri"/>
                        <a:cs typeface="Arial"/>
                      </a:endParaRPr>
                    </a:p>
                  </a:txBody>
                  <a:tcPr marL="30153" marR="30153" marT="0" marB="0"/>
                </a:tc>
              </a:tr>
              <a:tr h="347102">
                <a:tc>
                  <a:txBody>
                    <a:bodyPr/>
                    <a:lstStyle/>
                    <a:p>
                      <a:pPr algn="r" rtl="1">
                        <a:lnSpc>
                          <a:spcPct val="150000"/>
                        </a:lnSpc>
                        <a:spcAft>
                          <a:spcPts val="0"/>
                        </a:spcAft>
                      </a:pPr>
                      <a:r>
                        <a:rPr lang="he-IL" sz="1400" dirty="0">
                          <a:effectLst/>
                          <a:latin typeface="Calibri"/>
                          <a:ea typeface="Calibri"/>
                          <a:cs typeface="David"/>
                        </a:rPr>
                        <a:t>מבוא ופרקי רקע        </a:t>
                      </a:r>
                      <a:r>
                        <a:rPr lang="he-IL" sz="1400" b="1" dirty="0">
                          <a:effectLst/>
                          <a:latin typeface="Calibri"/>
                          <a:ea typeface="Calibri"/>
                          <a:cs typeface="David"/>
                        </a:rPr>
                        <a:t> </a:t>
                      </a:r>
                      <a:endParaRPr lang="en-US" sz="1400" dirty="0">
                        <a:effectLst/>
                        <a:latin typeface="Calibri"/>
                        <a:ea typeface="Calibri"/>
                        <a:cs typeface="Arial"/>
                      </a:endParaRPr>
                    </a:p>
                  </a:txBody>
                  <a:tcPr marL="30153" marR="30153" marT="0" marB="0"/>
                </a:tc>
                <a:tc>
                  <a:txBody>
                    <a:bodyPr/>
                    <a:lstStyle/>
                    <a:p>
                      <a:pPr algn="r" rtl="1">
                        <a:lnSpc>
                          <a:spcPct val="115000"/>
                        </a:lnSpc>
                        <a:spcAft>
                          <a:spcPts val="0"/>
                        </a:spcAft>
                      </a:pPr>
                      <a:r>
                        <a:rPr lang="he-IL" sz="1400" dirty="0">
                          <a:effectLst/>
                          <a:latin typeface="Calibri"/>
                          <a:ea typeface="Calibri"/>
                          <a:cs typeface="David"/>
                        </a:rPr>
                        <a:t>הנושא מוצג באופן ברור וממצה תוך שילוב מקורות. 5%</a:t>
                      </a:r>
                      <a:endParaRPr lang="en-US" sz="1400" dirty="0">
                        <a:effectLst/>
                        <a:latin typeface="Calibri"/>
                        <a:ea typeface="Calibri"/>
                        <a:cs typeface="Arial"/>
                      </a:endParaRPr>
                    </a:p>
                  </a:txBody>
                  <a:tcPr marL="30153" marR="30153" marT="0" marB="0"/>
                </a:tc>
              </a:tr>
              <a:tr h="476674">
                <a:tc>
                  <a:txBody>
                    <a:bodyPr/>
                    <a:lstStyle/>
                    <a:p>
                      <a:pPr algn="r" rtl="1">
                        <a:lnSpc>
                          <a:spcPct val="150000"/>
                        </a:lnSpc>
                        <a:spcAft>
                          <a:spcPts val="0"/>
                        </a:spcAft>
                      </a:pPr>
                      <a:r>
                        <a:rPr lang="he-IL" sz="1400" dirty="0">
                          <a:effectLst/>
                          <a:latin typeface="Calibri"/>
                          <a:ea typeface="Calibri"/>
                          <a:cs typeface="David"/>
                        </a:rPr>
                        <a:t>גוף העבודה</a:t>
                      </a:r>
                      <a:endParaRPr lang="en-US" sz="1400" dirty="0">
                        <a:effectLst/>
                        <a:latin typeface="Calibri"/>
                        <a:ea typeface="Calibri"/>
                        <a:cs typeface="Arial"/>
                      </a:endParaRPr>
                    </a:p>
                  </a:txBody>
                  <a:tcPr marL="30153" marR="30153" marT="0" marB="0"/>
                </a:tc>
                <a:tc>
                  <a:txBody>
                    <a:bodyPr/>
                    <a:lstStyle/>
                    <a:p>
                      <a:pPr algn="r" rtl="1">
                        <a:lnSpc>
                          <a:spcPct val="115000"/>
                        </a:lnSpc>
                        <a:spcAft>
                          <a:spcPts val="0"/>
                        </a:spcAft>
                      </a:pPr>
                      <a:r>
                        <a:rPr lang="he-IL" sz="1400" dirty="0">
                          <a:effectLst/>
                          <a:latin typeface="Calibri"/>
                          <a:ea typeface="Calibri"/>
                          <a:cs typeface="David"/>
                        </a:rPr>
                        <a:t>העבודה מקיפה את כל הנושא בצורה ממצה, תוך שילוב מספר מקורות כנדרש ומענה לשאלת החקר, העבודה בנויה באופן הגיוני ובהיר. 	50%	</a:t>
                      </a:r>
                      <a:endParaRPr lang="en-US" sz="1400" dirty="0">
                        <a:effectLst/>
                        <a:latin typeface="Calibri"/>
                        <a:ea typeface="Calibri"/>
                        <a:cs typeface="Arial"/>
                      </a:endParaRPr>
                    </a:p>
                  </a:txBody>
                  <a:tcPr marL="30153" marR="30153" marT="0" marB="0"/>
                </a:tc>
              </a:tr>
              <a:tr h="347102">
                <a:tc>
                  <a:txBody>
                    <a:bodyPr/>
                    <a:lstStyle/>
                    <a:p>
                      <a:pPr algn="r" rtl="1">
                        <a:lnSpc>
                          <a:spcPct val="150000"/>
                        </a:lnSpc>
                        <a:spcAft>
                          <a:spcPts val="0"/>
                        </a:spcAft>
                      </a:pPr>
                      <a:r>
                        <a:rPr lang="he-IL" sz="1400" dirty="0">
                          <a:effectLst/>
                          <a:latin typeface="Calibri"/>
                          <a:ea typeface="Calibri"/>
                          <a:cs typeface="David"/>
                        </a:rPr>
                        <a:t>סיכום</a:t>
                      </a:r>
                      <a:endParaRPr lang="en-US" sz="1400" dirty="0">
                        <a:effectLst/>
                        <a:latin typeface="Calibri"/>
                        <a:ea typeface="Calibri"/>
                        <a:cs typeface="Arial"/>
                      </a:endParaRPr>
                    </a:p>
                  </a:txBody>
                  <a:tcPr marL="30153" marR="30153" marT="0" marB="0"/>
                </a:tc>
                <a:tc>
                  <a:txBody>
                    <a:bodyPr/>
                    <a:lstStyle/>
                    <a:p>
                      <a:pPr algn="r" rtl="1">
                        <a:lnSpc>
                          <a:spcPct val="115000"/>
                        </a:lnSpc>
                        <a:spcAft>
                          <a:spcPts val="0"/>
                        </a:spcAft>
                      </a:pPr>
                      <a:r>
                        <a:rPr lang="he-IL" sz="1400" dirty="0">
                          <a:effectLst/>
                          <a:latin typeface="Calibri"/>
                          <a:ea typeface="Calibri"/>
                          <a:cs typeface="David"/>
                        </a:rPr>
                        <a:t>בסיכום יש תשובה בהירה לשאלת החקר והוא מהווה סיכום תמציתי של העבודה.  5%</a:t>
                      </a:r>
                      <a:endParaRPr lang="en-US" sz="1400" dirty="0">
                        <a:effectLst/>
                        <a:latin typeface="Calibri"/>
                        <a:ea typeface="Calibri"/>
                        <a:cs typeface="Arial"/>
                      </a:endParaRPr>
                    </a:p>
                  </a:txBody>
                  <a:tcPr marL="30153" marR="30153" marT="0" marB="0"/>
                </a:tc>
              </a:tr>
              <a:tr h="476674">
                <a:tc>
                  <a:txBody>
                    <a:bodyPr/>
                    <a:lstStyle/>
                    <a:p>
                      <a:pPr algn="r" rtl="1">
                        <a:lnSpc>
                          <a:spcPct val="150000"/>
                        </a:lnSpc>
                        <a:spcAft>
                          <a:spcPts val="0"/>
                        </a:spcAft>
                      </a:pPr>
                      <a:r>
                        <a:rPr lang="he-IL" sz="1400" dirty="0">
                          <a:effectLst/>
                          <a:latin typeface="Calibri"/>
                          <a:ea typeface="Calibri"/>
                          <a:cs typeface="David"/>
                        </a:rPr>
                        <a:t>ביבליוגרפיה וביוגרפיות</a:t>
                      </a:r>
                      <a:endParaRPr lang="en-US" sz="1400" dirty="0">
                        <a:effectLst/>
                        <a:latin typeface="Calibri"/>
                        <a:ea typeface="Calibri"/>
                        <a:cs typeface="Arial"/>
                      </a:endParaRPr>
                    </a:p>
                  </a:txBody>
                  <a:tcPr marL="30153" marR="30153" marT="0" marB="0"/>
                </a:tc>
                <a:tc>
                  <a:txBody>
                    <a:bodyPr/>
                    <a:lstStyle/>
                    <a:p>
                      <a:pPr algn="r" rtl="1">
                        <a:lnSpc>
                          <a:spcPct val="115000"/>
                        </a:lnSpc>
                        <a:spcAft>
                          <a:spcPts val="0"/>
                        </a:spcAft>
                      </a:pPr>
                      <a:r>
                        <a:rPr lang="he-IL" sz="1400" dirty="0">
                          <a:effectLst/>
                          <a:latin typeface="Calibri"/>
                          <a:ea typeface="Calibri"/>
                          <a:cs typeface="David"/>
                        </a:rPr>
                        <a:t>ההפניות למקורות בכתיבה תקינה; רשימה ביבליוגרפיות בסוף העבודה; ביוגרפיה קצרה של </a:t>
                      </a:r>
                      <a:r>
                        <a:rPr lang="he-IL" sz="1400" dirty="0" smtClean="0">
                          <a:effectLst/>
                          <a:latin typeface="Calibri"/>
                          <a:ea typeface="Calibri"/>
                          <a:cs typeface="David"/>
                        </a:rPr>
                        <a:t>הרבנים שנזכרו </a:t>
                      </a:r>
                      <a:r>
                        <a:rPr lang="he-IL" sz="1400" dirty="0">
                          <a:effectLst/>
                          <a:latin typeface="Calibri"/>
                          <a:ea typeface="Calibri"/>
                          <a:cs typeface="David"/>
                        </a:rPr>
                        <a:t>בעבודה (זמנם, מקומם, </a:t>
                      </a:r>
                      <a:r>
                        <a:rPr lang="he-IL" sz="1400" dirty="0" smtClean="0">
                          <a:effectLst/>
                          <a:latin typeface="Calibri"/>
                          <a:ea typeface="Calibri"/>
                          <a:cs typeface="David"/>
                        </a:rPr>
                        <a:t>רבותיהם\תלמידיהם,</a:t>
                      </a:r>
                      <a:r>
                        <a:rPr lang="he-IL" sz="1400" baseline="0" dirty="0" smtClean="0">
                          <a:effectLst/>
                          <a:latin typeface="Calibri"/>
                          <a:ea typeface="Calibri"/>
                          <a:cs typeface="David"/>
                        </a:rPr>
                        <a:t> </a:t>
                      </a:r>
                      <a:r>
                        <a:rPr lang="he-IL" sz="1400" dirty="0" smtClean="0">
                          <a:effectLst/>
                          <a:latin typeface="Calibri"/>
                          <a:ea typeface="Calibri"/>
                          <a:cs typeface="David"/>
                        </a:rPr>
                        <a:t>ומידע </a:t>
                      </a:r>
                      <a:r>
                        <a:rPr lang="he-IL" sz="1400" dirty="0">
                          <a:effectLst/>
                          <a:latin typeface="Calibri"/>
                          <a:ea typeface="Calibri"/>
                          <a:cs typeface="David"/>
                        </a:rPr>
                        <a:t>ייחודי נוסף).	</a:t>
                      </a:r>
                      <a:r>
                        <a:rPr lang="he-IL" sz="1400" dirty="0" smtClean="0">
                          <a:effectLst/>
                          <a:latin typeface="Calibri"/>
                          <a:ea typeface="Calibri"/>
                          <a:cs typeface="David"/>
                        </a:rPr>
                        <a:t>5</a:t>
                      </a:r>
                      <a:r>
                        <a:rPr lang="he-IL" sz="1400" dirty="0">
                          <a:effectLst/>
                          <a:latin typeface="Calibri"/>
                          <a:ea typeface="Calibri"/>
                          <a:cs typeface="David"/>
                        </a:rPr>
                        <a:t>%</a:t>
                      </a:r>
                      <a:endParaRPr lang="en-US" sz="1400" dirty="0">
                        <a:effectLst/>
                        <a:latin typeface="Calibri"/>
                        <a:ea typeface="Calibri"/>
                        <a:cs typeface="Arial"/>
                      </a:endParaRPr>
                    </a:p>
                  </a:txBody>
                  <a:tcPr marL="30153" marR="30153" marT="0" marB="0"/>
                </a:tc>
              </a:tr>
              <a:tr h="953348">
                <a:tc>
                  <a:txBody>
                    <a:bodyPr/>
                    <a:lstStyle/>
                    <a:p>
                      <a:pPr algn="r" rtl="1">
                        <a:lnSpc>
                          <a:spcPct val="150000"/>
                        </a:lnSpc>
                        <a:spcAft>
                          <a:spcPts val="0"/>
                        </a:spcAft>
                      </a:pPr>
                      <a:r>
                        <a:rPr lang="he-IL" sz="1400" dirty="0">
                          <a:effectLst/>
                          <a:latin typeface="Calibri"/>
                          <a:ea typeface="Calibri"/>
                          <a:cs typeface="David"/>
                        </a:rPr>
                        <a:t>צורת ההגשה</a:t>
                      </a:r>
                      <a:endParaRPr lang="en-US" sz="1400" dirty="0">
                        <a:effectLst/>
                        <a:latin typeface="Calibri"/>
                        <a:ea typeface="Calibri"/>
                        <a:cs typeface="Arial"/>
                      </a:endParaRPr>
                    </a:p>
                  </a:txBody>
                  <a:tcPr marL="30153" marR="30153" marT="0" marB="0"/>
                </a:tc>
                <a:tc>
                  <a:txBody>
                    <a:bodyPr/>
                    <a:lstStyle/>
                    <a:p>
                      <a:pPr algn="r" rtl="1">
                        <a:lnSpc>
                          <a:spcPct val="115000"/>
                        </a:lnSpc>
                        <a:spcAft>
                          <a:spcPts val="0"/>
                        </a:spcAft>
                      </a:pPr>
                      <a:r>
                        <a:rPr lang="he-IL" sz="1400" dirty="0">
                          <a:effectLst/>
                          <a:latin typeface="Calibri"/>
                          <a:ea typeface="Calibri"/>
                          <a:cs typeface="David"/>
                        </a:rPr>
                        <a:t>שער, תוכן עניינים, גוף העבודה בגופן בגודל  12, רישום נאות של כותרות וכותרות משנה, הזחה פנימה של מובאות, רווחים ברורים וקבועים, כל חלקי העבודה מצויים, פרקי העבודה וגוף העבודה בהיקף המילים </a:t>
                      </a:r>
                      <a:r>
                        <a:rPr lang="he-IL" sz="1400" dirty="0" smtClean="0">
                          <a:effectLst/>
                          <a:latin typeface="Calibri"/>
                          <a:ea typeface="Calibri"/>
                          <a:cs typeface="David"/>
                        </a:rPr>
                        <a:t>הנדרש, כתיבה בעברית תקנית, ניסוח בהיר ונכון, הגהה, אין טעויות כתיב </a:t>
                      </a:r>
                      <a:r>
                        <a:rPr lang="he-IL" sz="1400" dirty="0" err="1" smtClean="0">
                          <a:effectLst/>
                          <a:latin typeface="Calibri"/>
                          <a:ea typeface="Calibri"/>
                          <a:cs typeface="David"/>
                        </a:rPr>
                        <a:t>וכו</a:t>
                      </a:r>
                      <a:r>
                        <a:rPr lang="he-IL" sz="1400" dirty="0" smtClean="0">
                          <a:effectLst/>
                          <a:latin typeface="Calibri"/>
                          <a:ea typeface="Calibri"/>
                          <a:cs typeface="David"/>
                        </a:rPr>
                        <a:t>'. עמידה בזמנים     10%  </a:t>
                      </a:r>
                      <a:endParaRPr lang="en-US" sz="1400" dirty="0">
                        <a:effectLst/>
                        <a:latin typeface="Calibri"/>
                        <a:ea typeface="Calibri"/>
                        <a:cs typeface="Arial"/>
                      </a:endParaRPr>
                    </a:p>
                  </a:txBody>
                  <a:tcPr marL="30153" marR="30153" marT="0" marB="0"/>
                </a:tc>
              </a:tr>
              <a:tr h="476674">
                <a:tc>
                  <a:txBody>
                    <a:bodyPr/>
                    <a:lstStyle/>
                    <a:p>
                      <a:pPr algn="r" rtl="1">
                        <a:lnSpc>
                          <a:spcPct val="150000"/>
                        </a:lnSpc>
                        <a:spcAft>
                          <a:spcPts val="0"/>
                        </a:spcAft>
                      </a:pPr>
                      <a:r>
                        <a:rPr lang="he-IL" sz="1400" dirty="0">
                          <a:effectLst/>
                          <a:latin typeface="Calibri"/>
                          <a:ea typeface="Calibri"/>
                          <a:cs typeface="David"/>
                        </a:rPr>
                        <a:t>פן אישי</a:t>
                      </a:r>
                      <a:endParaRPr lang="en-US" sz="1400" dirty="0">
                        <a:effectLst/>
                        <a:latin typeface="Calibri"/>
                        <a:ea typeface="Calibri"/>
                        <a:cs typeface="Arial"/>
                      </a:endParaRPr>
                    </a:p>
                  </a:txBody>
                  <a:tcPr marL="30153" marR="30153" marT="0" marB="0"/>
                </a:tc>
                <a:tc>
                  <a:txBody>
                    <a:bodyPr/>
                    <a:lstStyle/>
                    <a:p>
                      <a:pPr algn="r" rtl="1">
                        <a:lnSpc>
                          <a:spcPct val="115000"/>
                        </a:lnSpc>
                        <a:spcAft>
                          <a:spcPts val="0"/>
                        </a:spcAft>
                      </a:pPr>
                      <a:r>
                        <a:rPr lang="he-IL" sz="1400" dirty="0">
                          <a:effectLst/>
                          <a:latin typeface="Calibri"/>
                          <a:ea typeface="Calibri"/>
                          <a:cs typeface="David"/>
                        </a:rPr>
                        <a:t>תיאור קצר של תהליך הכתיבה ואיתור המקורות, קשיים ודרכי התמודדות, מה גרם לתלמיד לבחור בנושא זה, תובנה שהתלמיד לוקח אליו מהעבודה. 10%</a:t>
                      </a:r>
                      <a:endParaRPr lang="en-US" sz="1400" dirty="0">
                        <a:effectLst/>
                        <a:latin typeface="Calibri"/>
                        <a:ea typeface="Calibri"/>
                        <a:cs typeface="Arial"/>
                      </a:endParaRPr>
                    </a:p>
                  </a:txBody>
                  <a:tcPr marL="30153" marR="30153" marT="0" marB="0"/>
                </a:tc>
              </a:tr>
              <a:tr h="476674">
                <a:tc>
                  <a:txBody>
                    <a:bodyPr/>
                    <a:lstStyle/>
                    <a:p>
                      <a:pPr algn="r" rtl="1">
                        <a:lnSpc>
                          <a:spcPct val="150000"/>
                        </a:lnSpc>
                        <a:spcAft>
                          <a:spcPts val="0"/>
                        </a:spcAft>
                      </a:pPr>
                      <a:r>
                        <a:rPr lang="he-IL" sz="1400" dirty="0">
                          <a:effectLst/>
                          <a:latin typeface="Calibri"/>
                          <a:ea typeface="Calibri"/>
                          <a:cs typeface="David"/>
                        </a:rPr>
                        <a:t>שיח עם מורה\הרצאה בפני הכיתה</a:t>
                      </a:r>
                      <a:endParaRPr lang="en-US" sz="1400" dirty="0">
                        <a:effectLst/>
                        <a:latin typeface="Calibri"/>
                        <a:ea typeface="Calibri"/>
                        <a:cs typeface="Arial"/>
                      </a:endParaRPr>
                    </a:p>
                  </a:txBody>
                  <a:tcPr marL="30153" marR="30153" marT="0" marB="0"/>
                </a:tc>
                <a:tc>
                  <a:txBody>
                    <a:bodyPr/>
                    <a:lstStyle/>
                    <a:p>
                      <a:pPr algn="r" rtl="1">
                        <a:lnSpc>
                          <a:spcPct val="115000"/>
                        </a:lnSpc>
                        <a:spcAft>
                          <a:spcPts val="0"/>
                        </a:spcAft>
                      </a:pPr>
                      <a:r>
                        <a:rPr lang="he-IL" sz="1400" dirty="0">
                          <a:effectLst/>
                          <a:latin typeface="Calibri"/>
                          <a:ea typeface="Calibri"/>
                          <a:cs typeface="David"/>
                        </a:rPr>
                        <a:t>שיח בע"פ עם מורה על העבודה, הרצאת תכני העבודה בפני הכיתה (אפשרות) ומענה לשאלות על תכני העבודה </a:t>
                      </a:r>
                      <a:r>
                        <a:rPr lang="he-IL" sz="1400" dirty="0" smtClean="0">
                          <a:effectLst/>
                          <a:latin typeface="Calibri"/>
                          <a:ea typeface="Calibri"/>
                          <a:cs typeface="David"/>
                        </a:rPr>
                        <a:t>10</a:t>
                      </a:r>
                      <a:r>
                        <a:rPr lang="he-IL" sz="1400" dirty="0">
                          <a:effectLst/>
                          <a:latin typeface="Calibri"/>
                          <a:ea typeface="Calibri"/>
                          <a:cs typeface="David"/>
                        </a:rPr>
                        <a:t>%</a:t>
                      </a:r>
                      <a:endParaRPr lang="en-US" sz="1400" dirty="0">
                        <a:effectLst/>
                        <a:latin typeface="Calibri"/>
                        <a:ea typeface="Calibri"/>
                        <a:cs typeface="Arial"/>
                      </a:endParaRPr>
                    </a:p>
                  </a:txBody>
                  <a:tcPr marL="30153" marR="30153" marT="0" marB="0"/>
                </a:tc>
              </a:tr>
            </a:tbl>
          </a:graphicData>
        </a:graphic>
      </p:graphicFrame>
      <p:sp>
        <p:nvSpPr>
          <p:cNvPr id="7" name="מלבן מעוגל 6"/>
          <p:cNvSpPr/>
          <p:nvPr/>
        </p:nvSpPr>
        <p:spPr>
          <a:xfrm>
            <a:off x="876821" y="983295"/>
            <a:ext cx="1068837" cy="3438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2" action="ppaction://hlinksldjump"/>
              </a:rPr>
              <a:t>חזרה</a:t>
            </a:r>
            <a:endParaRPr lang="en-US" dirty="0">
              <a:ln>
                <a:solidFill>
                  <a:schemeClr val="bg1"/>
                </a:solidFill>
              </a:ln>
              <a:noFill/>
            </a:endParaRPr>
          </a:p>
        </p:txBody>
      </p:sp>
    </p:spTree>
    <p:extLst>
      <p:ext uri="{BB962C8B-B14F-4D97-AF65-F5344CB8AC3E}">
        <p14:creationId xmlns:p14="http://schemas.microsoft.com/office/powerpoint/2010/main" val="2750799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אבני דרך לבניית פרויקט </a:t>
            </a:r>
            <a:endParaRPr lang="en-US" dirty="0"/>
          </a:p>
        </p:txBody>
      </p:sp>
      <p:graphicFrame>
        <p:nvGraphicFramePr>
          <p:cNvPr id="5" name="מציין מיקום תוכן 4"/>
          <p:cNvGraphicFramePr>
            <a:graphicFrameLocks noGrp="1"/>
          </p:cNvGraphicFramePr>
          <p:nvPr>
            <p:ph sz="half" idx="1"/>
            <p:extLst>
              <p:ext uri="{D42A27DB-BD31-4B8C-83A1-F6EECF244321}">
                <p14:modId xmlns:p14="http://schemas.microsoft.com/office/powerpoint/2010/main" val="2966991610"/>
              </p:ext>
            </p:extLst>
          </p:nvPr>
        </p:nvGraphicFramePr>
        <p:xfrm>
          <a:off x="1155700" y="2603500"/>
          <a:ext cx="48244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מציין מיקום תוכן 3"/>
          <p:cNvSpPr>
            <a:spLocks noGrp="1"/>
          </p:cNvSpPr>
          <p:nvPr>
            <p:ph sz="half" idx="2"/>
          </p:nvPr>
        </p:nvSpPr>
        <p:spPr/>
        <p:txBody>
          <a:bodyPr>
            <a:normAutofit fontScale="92500" lnSpcReduction="20000"/>
          </a:bodyPr>
          <a:lstStyle/>
          <a:p>
            <a:pPr marL="0" indent="0" algn="just" rtl="1">
              <a:buNone/>
            </a:pPr>
            <a:r>
              <a:rPr lang="he-IL" dirty="0" smtClean="0"/>
              <a:t>ההצעה להערכה חלופית באמצעות פרויקט נכתבה בהשראת מודל ה</a:t>
            </a:r>
            <a:r>
              <a:rPr lang="en-US" dirty="0" smtClean="0"/>
              <a:t>PBL</a:t>
            </a:r>
            <a:r>
              <a:rPr lang="he-IL" dirty="0" smtClean="0"/>
              <a:t> אך היא איננה זהה לשיטה זו.</a:t>
            </a:r>
          </a:p>
          <a:p>
            <a:pPr marL="0" indent="0" algn="just" rtl="1">
              <a:buNone/>
            </a:pPr>
            <a:r>
              <a:rPr lang="he-IL" dirty="0" smtClean="0"/>
              <a:t>כדי לבצע למידה מבוססת פרויקטים מלאה בשיטת ה</a:t>
            </a:r>
            <a:r>
              <a:rPr lang="en-US" dirty="0" smtClean="0"/>
              <a:t>PBL</a:t>
            </a:r>
            <a:r>
              <a:rPr lang="he-IL" dirty="0" smtClean="0"/>
              <a:t> יש ללמוד את השיטה לעומקה. </a:t>
            </a:r>
          </a:p>
          <a:p>
            <a:pPr marL="0" indent="0" algn="just" rtl="1">
              <a:buNone/>
            </a:pPr>
            <a:r>
              <a:rPr lang="he-IL" dirty="0" smtClean="0"/>
              <a:t>הלמידה לקראת ביצוע פרויקט דומה לזו שהצענו לעיל בתלקיט המטלות אלא שבה הפרויקט ניצב במרכז ויתר המטלות מתארגנות כשלבים לקראת הביצוע של הפרויקט באופן הבא:</a:t>
            </a:r>
          </a:p>
          <a:p>
            <a:pPr marL="0" indent="0" algn="just" rtl="1">
              <a:buNone/>
            </a:pPr>
            <a:r>
              <a:rPr lang="he-IL" dirty="0" smtClean="0"/>
              <a:t>	מטלה מס' 1 :</a:t>
            </a:r>
            <a:r>
              <a:rPr lang="en-US" dirty="0" smtClean="0"/>
              <a:t> </a:t>
            </a:r>
            <a:r>
              <a:rPr lang="he-IL" dirty="0" smtClean="0"/>
              <a:t>לימוד החומר העיוני </a:t>
            </a:r>
          </a:p>
          <a:p>
            <a:pPr marL="0" indent="0" algn="just" rtl="1">
              <a:buNone/>
            </a:pPr>
            <a:r>
              <a:rPr lang="he-IL" dirty="0" smtClean="0"/>
              <a:t>	מטלה מס' 2 :</a:t>
            </a:r>
            <a:r>
              <a:rPr lang="en-US" dirty="0" smtClean="0"/>
              <a:t> </a:t>
            </a:r>
            <a:r>
              <a:rPr lang="he-IL" dirty="0" smtClean="0"/>
              <a:t>עיבוד החומר העיוני לקראת ביצוע פרויקט</a:t>
            </a:r>
          </a:p>
          <a:p>
            <a:pPr marL="0" indent="0" algn="just" rtl="1">
              <a:buNone/>
            </a:pPr>
            <a:r>
              <a:rPr lang="he-IL" dirty="0" smtClean="0"/>
              <a:t>	מטלה מס' 3 :</a:t>
            </a:r>
            <a:r>
              <a:rPr lang="en-US" dirty="0" smtClean="0"/>
              <a:t> </a:t>
            </a:r>
            <a:r>
              <a:rPr lang="he-IL" dirty="0" smtClean="0"/>
              <a:t>ביצוע הפרויקט</a:t>
            </a:r>
          </a:p>
        </p:txBody>
      </p:sp>
      <p:sp>
        <p:nvSpPr>
          <p:cNvPr id="6" name="מלבן 5"/>
          <p:cNvSpPr/>
          <p:nvPr/>
        </p:nvSpPr>
        <p:spPr>
          <a:xfrm>
            <a:off x="1354335" y="732225"/>
            <a:ext cx="1438382" cy="482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7" action="ppaction://hlinksldjump"/>
              </a:rPr>
              <a:t>חזרה לתפריט הראשי</a:t>
            </a:r>
            <a:endParaRPr lang="en-US" dirty="0">
              <a:ln>
                <a:solidFill>
                  <a:schemeClr val="bg1"/>
                </a:solidFill>
              </a:ln>
              <a:noFill/>
            </a:endParaRPr>
          </a:p>
        </p:txBody>
      </p:sp>
    </p:spTree>
    <p:extLst>
      <p:ext uri="{BB962C8B-B14F-4D97-AF65-F5344CB8AC3E}">
        <p14:creationId xmlns:p14="http://schemas.microsoft.com/office/powerpoint/2010/main" val="17101372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מאגר שאלות פוריות ביחידת אמונה וגאולה</a:t>
            </a:r>
            <a:endParaRPr lang="en-US" dirty="0"/>
          </a:p>
        </p:txBody>
      </p:sp>
      <p:sp>
        <p:nvSpPr>
          <p:cNvPr id="3" name="מציין מיקום טקסט 2"/>
          <p:cNvSpPr>
            <a:spLocks noGrp="1"/>
          </p:cNvSpPr>
          <p:nvPr>
            <p:ph type="body" idx="1"/>
          </p:nvPr>
        </p:nvSpPr>
        <p:spPr/>
        <p:txBody>
          <a:bodyPr/>
          <a:lstStyle/>
          <a:p>
            <a:pPr algn="r" rtl="1"/>
            <a:r>
              <a:rPr lang="he-IL" sz="2000" dirty="0"/>
              <a:t>שאלות לפרק שישי :</a:t>
            </a:r>
            <a:r>
              <a:rPr lang="en-US" dirty="0" smtClean="0"/>
              <a:t> </a:t>
            </a:r>
            <a:r>
              <a:rPr lang="en-US" dirty="0"/>
              <a:t/>
            </a:r>
            <a:br>
              <a:rPr lang="en-US" dirty="0"/>
            </a:br>
            <a:r>
              <a:rPr lang="he-IL" dirty="0" smtClean="0"/>
              <a:t>גאולה וימות המשיח</a:t>
            </a:r>
            <a:endParaRPr lang="en-US" dirty="0"/>
          </a:p>
        </p:txBody>
      </p:sp>
      <p:sp>
        <p:nvSpPr>
          <p:cNvPr id="4" name="מציין מיקום טקסט 3"/>
          <p:cNvSpPr>
            <a:spLocks noGrp="1"/>
          </p:cNvSpPr>
          <p:nvPr>
            <p:ph type="body" sz="half" idx="15"/>
          </p:nvPr>
        </p:nvSpPr>
        <p:spPr/>
        <p:txBody>
          <a:bodyPr/>
          <a:lstStyle/>
          <a:p>
            <a:pPr marL="171450" lvl="0" indent="-171450" algn="r" rtl="1">
              <a:buFont typeface="Wingdings" panose="05000000000000000000" pitchFamily="2" charset="2"/>
              <a:buChar char="Ø"/>
            </a:pPr>
            <a:r>
              <a:rPr lang="he-IL" sz="1100" dirty="0"/>
              <a:t>כיצד יש להתמודד עם סוגיית הר הבית? (בסיס לדיון על </a:t>
            </a:r>
            <a:r>
              <a:rPr lang="he-IL" sz="1100" dirty="0" smtClean="0"/>
              <a:t>גאולה </a:t>
            </a:r>
            <a:r>
              <a:rPr lang="he-IL" sz="1100" dirty="0"/>
              <a:t>בדרך הטבע). </a:t>
            </a:r>
            <a:endParaRPr lang="en-US" sz="1100" dirty="0"/>
          </a:p>
          <a:p>
            <a:pPr marL="171450" lvl="0" indent="-171450" algn="r" rtl="1">
              <a:buFont typeface="Wingdings" panose="05000000000000000000" pitchFamily="2" charset="2"/>
              <a:buChar char="Ø"/>
            </a:pPr>
            <a:r>
              <a:rPr lang="he-IL" sz="1100" dirty="0"/>
              <a:t>האם ההיסטוריה הכריעה בשאלה מי צדק </a:t>
            </a:r>
            <a:r>
              <a:rPr lang="he-IL" sz="1100" dirty="0" err="1"/>
              <a:t>בויכוח</a:t>
            </a:r>
            <a:r>
              <a:rPr lang="he-IL" sz="1100" dirty="0"/>
              <a:t> התיאולוגי לגבי מדינת ישראל?  </a:t>
            </a:r>
            <a:endParaRPr lang="en-US" sz="1100" dirty="0"/>
          </a:p>
          <a:p>
            <a:pPr marL="171450" lvl="0" indent="-171450" algn="r" rtl="1">
              <a:buFont typeface="Wingdings" panose="05000000000000000000" pitchFamily="2" charset="2"/>
              <a:buChar char="Ø"/>
            </a:pPr>
            <a:r>
              <a:rPr lang="he-IL" sz="1100" dirty="0"/>
              <a:t>האם יש מצווה להצביע בבחירות? (האם מדינה יכולה להיות קדושה?)</a:t>
            </a:r>
            <a:endParaRPr lang="en-US" sz="1100" dirty="0"/>
          </a:p>
          <a:p>
            <a:pPr marL="171450" lvl="0" indent="-171450" algn="r" rtl="1">
              <a:buFont typeface="Wingdings" panose="05000000000000000000" pitchFamily="2" charset="2"/>
              <a:buChar char="Ø"/>
            </a:pPr>
            <a:r>
              <a:rPr lang="he-IL" sz="1100" dirty="0"/>
              <a:t>איך הדור שלנו שותף להבאת הגאולה השלמה? מה האתגרים שלנו בדור שאחרי הקמת המדינה? </a:t>
            </a:r>
            <a:endParaRPr lang="en-US" sz="1100" dirty="0"/>
          </a:p>
          <a:p>
            <a:pPr marL="171450" lvl="0" indent="-171450" algn="r" rtl="1">
              <a:buFont typeface="Wingdings" panose="05000000000000000000" pitchFamily="2" charset="2"/>
              <a:buChar char="Ø"/>
            </a:pPr>
            <a:r>
              <a:rPr lang="he-IL" sz="1100" dirty="0"/>
              <a:t> </a:t>
            </a:r>
            <a:endParaRPr lang="en-US" sz="1100" dirty="0"/>
          </a:p>
          <a:p>
            <a:endParaRPr lang="en-US" dirty="0"/>
          </a:p>
        </p:txBody>
      </p:sp>
      <p:sp>
        <p:nvSpPr>
          <p:cNvPr id="5" name="מציין מיקום טקסט 4"/>
          <p:cNvSpPr>
            <a:spLocks noGrp="1"/>
          </p:cNvSpPr>
          <p:nvPr>
            <p:ph type="body" sz="quarter" idx="3"/>
          </p:nvPr>
        </p:nvSpPr>
        <p:spPr/>
        <p:txBody>
          <a:bodyPr/>
          <a:lstStyle/>
          <a:p>
            <a:pPr algn="r" rtl="1"/>
            <a:r>
              <a:rPr lang="he-IL" sz="2000" dirty="0" smtClean="0"/>
              <a:t>שאלות לפרק רביעי:</a:t>
            </a:r>
            <a:r>
              <a:rPr lang="en-US" sz="2000" dirty="0" smtClean="0"/>
              <a:t/>
            </a:r>
            <a:br>
              <a:rPr lang="en-US" sz="2000" dirty="0" smtClean="0"/>
            </a:br>
            <a:r>
              <a:rPr lang="he-IL" dirty="0" smtClean="0"/>
              <a:t>אמונה בשעת משבר</a:t>
            </a:r>
            <a:endParaRPr lang="en-US" dirty="0"/>
          </a:p>
        </p:txBody>
      </p:sp>
      <p:sp>
        <p:nvSpPr>
          <p:cNvPr id="6" name="מציין מיקום טקסט 5"/>
          <p:cNvSpPr>
            <a:spLocks noGrp="1"/>
          </p:cNvSpPr>
          <p:nvPr>
            <p:ph type="body" sz="half" idx="16"/>
          </p:nvPr>
        </p:nvSpPr>
        <p:spPr/>
        <p:txBody>
          <a:bodyPr>
            <a:normAutofit fontScale="62500" lnSpcReduction="20000"/>
          </a:bodyPr>
          <a:lstStyle/>
          <a:p>
            <a:pPr marL="285750" indent="-285750" algn="r" rtl="1">
              <a:buFont typeface="Wingdings" panose="05000000000000000000" pitchFamily="2" charset="2"/>
              <a:buChar char="Ø"/>
            </a:pPr>
            <a:r>
              <a:rPr lang="he-IL" dirty="0"/>
              <a:t>כיצד השפיעה התפיסה </a:t>
            </a:r>
            <a:r>
              <a:rPr lang="he-IL" dirty="0" err="1"/>
              <a:t>האמונית</a:t>
            </a:r>
            <a:r>
              <a:rPr lang="he-IL" dirty="0"/>
              <a:t> על ההתמודדות עם פינוי גוש קטיף אצל קבוצות שונות?  </a:t>
            </a:r>
            <a:endParaRPr lang="en-US" dirty="0"/>
          </a:p>
          <a:p>
            <a:pPr marL="285750" indent="-285750" algn="r" rtl="1">
              <a:buFont typeface="Wingdings" panose="05000000000000000000" pitchFamily="2" charset="2"/>
              <a:buChar char="Ø"/>
            </a:pPr>
            <a:r>
              <a:rPr lang="he-IL" dirty="0"/>
              <a:t>האם יש הבדל בין התמודדות עם שכול/מחלה/לידת ילד מוגבל אצל מאמינים ולא מאמינים? (על המורה לבחור את אחת האפשרויות)</a:t>
            </a:r>
            <a:endParaRPr lang="en-US" dirty="0"/>
          </a:p>
          <a:p>
            <a:pPr marL="285750" indent="-285750" algn="r" rtl="1">
              <a:buFont typeface="Wingdings" panose="05000000000000000000" pitchFamily="2" charset="2"/>
              <a:buChar char="Ø"/>
            </a:pPr>
            <a:r>
              <a:rPr lang="he-IL" dirty="0"/>
              <a:t> כיצד הגיבו דמויות </a:t>
            </a:r>
            <a:r>
              <a:rPr lang="he-IL" dirty="0" err="1"/>
              <a:t>תנ"כיות</a:t>
            </a:r>
            <a:r>
              <a:rPr lang="he-IL" dirty="0"/>
              <a:t> למשבר אישי או לאומי?</a:t>
            </a:r>
            <a:endParaRPr lang="en-US" dirty="0"/>
          </a:p>
          <a:p>
            <a:pPr marL="285750" indent="-285750" algn="r" rtl="1">
              <a:buFont typeface="Wingdings" panose="05000000000000000000" pitchFamily="2" charset="2"/>
              <a:buChar char="Ø"/>
            </a:pPr>
            <a:r>
              <a:rPr lang="he-IL" dirty="0"/>
              <a:t>במה מתייחדת האסכולה של "פסיכולוגיה יהודית" או "אימון יהודי" מאלו האוניברסליות? או האם יש הצדקה לייחד את ה"פסיכולוגיה היהודית" מ"פסיכולוגיה כללית" . </a:t>
            </a:r>
            <a:endParaRPr lang="en-US" dirty="0"/>
          </a:p>
          <a:p>
            <a:pPr marL="285750" indent="-285750" algn="r" rtl="1">
              <a:buFont typeface="Wingdings" panose="05000000000000000000" pitchFamily="2" charset="2"/>
              <a:buChar char="Ø"/>
            </a:pPr>
            <a:r>
              <a:rPr lang="he-IL" dirty="0"/>
              <a:t>מה מקומה של האמונה בספרות הישראלית? האם חל בה שינוי מראשית הציונות עד לימנו? </a:t>
            </a:r>
            <a:endParaRPr lang="en-US" dirty="0"/>
          </a:p>
          <a:p>
            <a:pPr marL="285750" indent="-285750" algn="r" rtl="1">
              <a:buFont typeface="Wingdings" panose="05000000000000000000" pitchFamily="2" charset="2"/>
              <a:buChar char="Ø"/>
            </a:pPr>
            <a:r>
              <a:rPr lang="he-IL" dirty="0"/>
              <a:t>באיזה אופן באות לידי ביטוי תפיסות </a:t>
            </a:r>
            <a:r>
              <a:rPr lang="he-IL" dirty="0" err="1"/>
              <a:t>אמוניות</a:t>
            </a:r>
            <a:r>
              <a:rPr lang="he-IL" dirty="0"/>
              <a:t> על התמודדות עם משברים בתגובותיהם של בני נוער לסיורים בפולין?   </a:t>
            </a:r>
            <a:endParaRPr lang="en-US" dirty="0"/>
          </a:p>
          <a:p>
            <a:pPr marL="285750" indent="-285750" algn="r" rtl="1">
              <a:buFont typeface="Wingdings" panose="05000000000000000000" pitchFamily="2" charset="2"/>
              <a:buChar char="Ø"/>
            </a:pPr>
            <a:r>
              <a:rPr lang="he-IL" dirty="0"/>
              <a:t>איזה תפקיד ממלאת רשת האינטרנט </a:t>
            </a:r>
            <a:r>
              <a:rPr lang="he-IL" dirty="0" err="1"/>
              <a:t>בבהתמודדות</a:t>
            </a:r>
            <a:r>
              <a:rPr lang="he-IL" dirty="0"/>
              <a:t> עכשווית עם משברים באמונה?</a:t>
            </a:r>
            <a:endParaRPr lang="en-US" dirty="0"/>
          </a:p>
          <a:p>
            <a:pPr marL="285750" indent="-285750" algn="r" rtl="1">
              <a:buFont typeface="Wingdings" panose="05000000000000000000" pitchFamily="2" charset="2"/>
              <a:buChar char="Ø"/>
            </a:pPr>
            <a:r>
              <a:rPr lang="he-IL" dirty="0"/>
              <a:t>מה גורם לאדם לחזור בשאלה? </a:t>
            </a:r>
            <a:endParaRPr lang="en-US" dirty="0"/>
          </a:p>
        </p:txBody>
      </p:sp>
      <p:sp>
        <p:nvSpPr>
          <p:cNvPr id="7" name="מציין מיקום טקסט 6"/>
          <p:cNvSpPr>
            <a:spLocks noGrp="1"/>
          </p:cNvSpPr>
          <p:nvPr>
            <p:ph type="body" sz="quarter" idx="13"/>
          </p:nvPr>
        </p:nvSpPr>
        <p:spPr/>
        <p:txBody>
          <a:bodyPr/>
          <a:lstStyle/>
          <a:p>
            <a:pPr algn="r" rtl="1"/>
            <a:r>
              <a:rPr lang="he-IL" sz="2000" dirty="0" smtClean="0"/>
              <a:t>שאלות לפרק ראשון</a:t>
            </a:r>
            <a:r>
              <a:rPr lang="he-IL" dirty="0" smtClean="0"/>
              <a:t>:</a:t>
            </a:r>
            <a:r>
              <a:rPr lang="en-US" dirty="0" smtClean="0"/>
              <a:t> </a:t>
            </a:r>
            <a:br>
              <a:rPr lang="en-US" dirty="0" smtClean="0"/>
            </a:br>
            <a:r>
              <a:rPr lang="he-IL" dirty="0" smtClean="0"/>
              <a:t>אדם מחפש את עצמו</a:t>
            </a:r>
            <a:endParaRPr lang="en-US" dirty="0"/>
          </a:p>
        </p:txBody>
      </p:sp>
      <p:sp>
        <p:nvSpPr>
          <p:cNvPr id="8" name="מציין מיקום טקסט 7"/>
          <p:cNvSpPr>
            <a:spLocks noGrp="1"/>
          </p:cNvSpPr>
          <p:nvPr>
            <p:ph type="body" sz="half" idx="17"/>
          </p:nvPr>
        </p:nvSpPr>
        <p:spPr>
          <a:xfrm>
            <a:off x="7888329" y="3179762"/>
            <a:ext cx="3362704" cy="2847293"/>
          </a:xfrm>
        </p:spPr>
        <p:txBody>
          <a:bodyPr>
            <a:noAutofit/>
          </a:bodyPr>
          <a:lstStyle/>
          <a:p>
            <a:pPr marL="171450" lvl="0" indent="-171450" algn="r" rtl="1">
              <a:buSzPct val="86000"/>
              <a:buFont typeface="Wingdings" panose="05000000000000000000" pitchFamily="2" charset="2"/>
              <a:buChar char="Ø"/>
            </a:pPr>
            <a:r>
              <a:rPr lang="he-IL" sz="1100" b="1" dirty="0" smtClean="0"/>
              <a:t>איזו </a:t>
            </a:r>
            <a:r>
              <a:rPr lang="he-IL" sz="1100" b="1" dirty="0"/>
              <a:t>משמעות מייחסים לחיים בגילאים שונים? </a:t>
            </a:r>
            <a:endParaRPr lang="he-IL" sz="1100" b="1" dirty="0" smtClean="0"/>
          </a:p>
          <a:p>
            <a:pPr marL="171450" lvl="0" indent="-171450" algn="r" rtl="1">
              <a:buSzPct val="86000"/>
              <a:buFont typeface="Wingdings" panose="05000000000000000000" pitchFamily="2" charset="2"/>
              <a:buChar char="Ø"/>
            </a:pPr>
            <a:r>
              <a:rPr lang="he-IL" sz="1100" b="1" dirty="0" smtClean="0"/>
              <a:t>כיצד </a:t>
            </a:r>
            <a:r>
              <a:rPr lang="he-IL" sz="1100" b="1" dirty="0"/>
              <a:t>תרבות הפנאי משקפת עמדה ביחס למשמעות </a:t>
            </a:r>
            <a:r>
              <a:rPr lang="he-IL" sz="1100" b="1" dirty="0" smtClean="0"/>
              <a:t>החיים?</a:t>
            </a:r>
          </a:p>
          <a:p>
            <a:pPr marL="171450" lvl="0" indent="-171450" algn="r" rtl="1">
              <a:buSzPct val="86000"/>
              <a:buFont typeface="Wingdings" panose="05000000000000000000" pitchFamily="2" charset="2"/>
              <a:buChar char="Ø"/>
            </a:pPr>
            <a:r>
              <a:rPr lang="he-IL" sz="1100" b="1" dirty="0" smtClean="0"/>
              <a:t>מהם </a:t>
            </a:r>
            <a:r>
              <a:rPr lang="he-IL" sz="1100" b="1" dirty="0"/>
              <a:t>הגורמים המרכזיים המניעים בני אדם בבחירת מקצוע? </a:t>
            </a:r>
            <a:r>
              <a:rPr lang="he-IL" sz="1100" b="1" dirty="0" smtClean="0"/>
              <a:t>האם </a:t>
            </a:r>
            <a:r>
              <a:rPr lang="he-IL" sz="1100" b="1" dirty="0"/>
              <a:t>יש השפעה לאמונותיו וערכיו של האדם על בחירה זו? </a:t>
            </a:r>
            <a:endParaRPr lang="he-IL" sz="1100" b="1" dirty="0" smtClean="0"/>
          </a:p>
          <a:p>
            <a:pPr marL="171450" lvl="0" indent="-171450" algn="r" rtl="1">
              <a:buSzPct val="86000"/>
              <a:buFont typeface="Wingdings" panose="05000000000000000000" pitchFamily="2" charset="2"/>
              <a:buChar char="Ø"/>
            </a:pPr>
            <a:r>
              <a:rPr lang="he-IL" sz="1100" b="1" dirty="0" smtClean="0"/>
              <a:t>מהי </a:t>
            </a:r>
            <a:r>
              <a:rPr lang="he-IL" sz="1100" b="1" dirty="0"/>
              <a:t>משמעות החיים בעיני </a:t>
            </a:r>
            <a:r>
              <a:rPr lang="he-IL" sz="1100" b="1" dirty="0" smtClean="0"/>
              <a:t>?</a:t>
            </a:r>
          </a:p>
          <a:p>
            <a:pPr marL="171450" lvl="0" indent="-171450" algn="r" rtl="1">
              <a:buSzPct val="86000"/>
              <a:buFont typeface="Wingdings" panose="05000000000000000000" pitchFamily="2" charset="2"/>
              <a:buChar char="Ø"/>
            </a:pPr>
            <a:r>
              <a:rPr lang="he-IL" sz="1100" b="1" dirty="0" smtClean="0"/>
              <a:t>מה </a:t>
            </a:r>
            <a:r>
              <a:rPr lang="he-IL" sz="1100" b="1" dirty="0"/>
              <a:t>גורם לאנשים להופיע בתוכניות </a:t>
            </a:r>
            <a:r>
              <a:rPr lang="he-IL" sz="1100" b="1" dirty="0" smtClean="0"/>
              <a:t>ריאליטי?</a:t>
            </a:r>
          </a:p>
          <a:p>
            <a:pPr marL="171450" lvl="0" indent="-171450" algn="r" rtl="1">
              <a:buSzPct val="86000"/>
              <a:buFont typeface="Wingdings" panose="05000000000000000000" pitchFamily="2" charset="2"/>
              <a:buChar char="Ø"/>
            </a:pPr>
            <a:r>
              <a:rPr lang="he-IL" sz="1100" b="1" dirty="0" smtClean="0"/>
              <a:t>אילו </a:t>
            </a:r>
            <a:r>
              <a:rPr lang="he-IL" sz="1100" b="1" dirty="0" err="1"/>
              <a:t>חוסרים</a:t>
            </a:r>
            <a:r>
              <a:rPr lang="he-IL" sz="1100" b="1" dirty="0"/>
              <a:t> חוו בעלי תשובה בחייהם הקודמים והאם תהליך התשובה מילא אותם? </a:t>
            </a:r>
            <a:endParaRPr lang="he-IL" sz="1100" b="1" dirty="0" smtClean="0"/>
          </a:p>
          <a:p>
            <a:pPr marL="171450" lvl="0" indent="-171450" algn="r" rtl="1">
              <a:buSzPct val="86000"/>
              <a:buFont typeface="Wingdings" panose="05000000000000000000" pitchFamily="2" charset="2"/>
              <a:buChar char="Ø"/>
            </a:pPr>
            <a:r>
              <a:rPr lang="he-IL" sz="1100" b="1" dirty="0" smtClean="0"/>
              <a:t>איזו </a:t>
            </a:r>
            <a:r>
              <a:rPr lang="he-IL" sz="1100" b="1" dirty="0"/>
              <a:t>משמעות חווה אדם שאינו מאמין ובמה היא שונה (האם) מזו שחווה אדם </a:t>
            </a:r>
            <a:r>
              <a:rPr lang="he-IL" sz="1100" b="1" dirty="0" smtClean="0"/>
              <a:t>מאמין?</a:t>
            </a:r>
          </a:p>
          <a:p>
            <a:pPr marL="171450" lvl="0" indent="-171450" algn="r" rtl="1">
              <a:buSzPct val="86000"/>
              <a:buFont typeface="Wingdings" panose="05000000000000000000" pitchFamily="2" charset="2"/>
              <a:buChar char="Ø"/>
            </a:pPr>
            <a:r>
              <a:rPr lang="he-IL" sz="1100" b="1" dirty="0" smtClean="0"/>
              <a:t>מהו  תפקידו </a:t>
            </a:r>
            <a:r>
              <a:rPr lang="he-IL" sz="1100" b="1" dirty="0"/>
              <a:t>של משרד </a:t>
            </a:r>
            <a:r>
              <a:rPr lang="he-IL" sz="1100" b="1" dirty="0" smtClean="0"/>
              <a:t>תרבות </a:t>
            </a:r>
            <a:r>
              <a:rPr lang="he-IL" sz="1100" b="1" dirty="0"/>
              <a:t>במדינה יהודית אידיאלית? </a:t>
            </a:r>
            <a:endParaRPr lang="en-US" sz="1100" b="1" dirty="0"/>
          </a:p>
          <a:p>
            <a:pPr algn="just" rtl="1"/>
            <a:endParaRPr lang="en-US" sz="1200" dirty="0"/>
          </a:p>
        </p:txBody>
      </p:sp>
      <p:sp>
        <p:nvSpPr>
          <p:cNvPr id="9" name="מלבן 8"/>
          <p:cNvSpPr/>
          <p:nvPr/>
        </p:nvSpPr>
        <p:spPr>
          <a:xfrm>
            <a:off x="1654139" y="863029"/>
            <a:ext cx="1438382" cy="482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2" action="ppaction://hlinksldjump"/>
              </a:rPr>
              <a:t>חזרה לתפריט הראשי</a:t>
            </a:r>
            <a:endParaRPr lang="en-US" dirty="0">
              <a:ln>
                <a:solidFill>
                  <a:schemeClr val="bg1"/>
                </a:solidFill>
              </a:ln>
              <a:noFill/>
            </a:endParaRPr>
          </a:p>
        </p:txBody>
      </p:sp>
    </p:spTree>
    <p:extLst>
      <p:ext uri="{BB962C8B-B14F-4D97-AF65-F5344CB8AC3E}">
        <p14:creationId xmlns:p14="http://schemas.microsoft.com/office/powerpoint/2010/main" val="2882000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מאגר תוצרים לפרויקט </a:t>
            </a:r>
            <a:endParaRPr lang="en-US"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4203510650"/>
              </p:ext>
            </p:extLst>
          </p:nvPr>
        </p:nvGraphicFramePr>
        <p:xfrm>
          <a:off x="1155700" y="2603500"/>
          <a:ext cx="10443825" cy="3992880"/>
        </p:xfrm>
        <a:graphic>
          <a:graphicData uri="http://schemas.openxmlformats.org/drawingml/2006/table">
            <a:tbl>
              <a:tblPr firstRow="1" bandRow="1">
                <a:tableStyleId>{5C22544A-7EE6-4342-B048-85BDC9FD1C3A}</a:tableStyleId>
              </a:tblPr>
              <a:tblGrid>
                <a:gridCol w="3481275"/>
                <a:gridCol w="3481275"/>
                <a:gridCol w="3481275"/>
              </a:tblGrid>
              <a:tr h="3612365">
                <a:tc>
                  <a:txBody>
                    <a:bodyPr/>
                    <a:lstStyle/>
                    <a:p>
                      <a:pPr lvl="0" algn="r" rtl="1"/>
                      <a:r>
                        <a:rPr lang="he-IL" sz="1600" u="sng" dirty="0" smtClean="0"/>
                        <a:t>תרגילי כתיבה </a:t>
                      </a:r>
                      <a:endParaRPr lang="en-US" sz="1600" dirty="0" smtClean="0"/>
                    </a:p>
                    <a:p>
                      <a:pPr algn="r" rtl="1"/>
                      <a:r>
                        <a:rPr lang="he-IL" sz="1600" dirty="0" smtClean="0"/>
                        <a:t>מכתב לדמות ממשית /להוגה</a:t>
                      </a:r>
                      <a:endParaRPr lang="en-US" sz="1600" dirty="0" smtClean="0"/>
                    </a:p>
                    <a:p>
                      <a:pPr algn="r" rtl="1"/>
                      <a:r>
                        <a:rPr lang="he-IL" sz="1600" dirty="0" smtClean="0"/>
                        <a:t>יומן קריאה </a:t>
                      </a:r>
                      <a:endParaRPr lang="en-US" sz="1600" dirty="0" smtClean="0"/>
                    </a:p>
                    <a:p>
                      <a:pPr algn="r" rtl="1"/>
                      <a:r>
                        <a:rPr lang="he-IL" sz="1600" dirty="0" smtClean="0"/>
                        <a:t>נייר עמדה – הצגת עמדה של הוגה וכתיבת רפלקציה</a:t>
                      </a:r>
                      <a:endParaRPr lang="en-US" sz="1600" dirty="0" smtClean="0"/>
                    </a:p>
                    <a:p>
                      <a:pPr algn="r" rtl="1"/>
                      <a:r>
                        <a:rPr lang="he-IL" sz="1600" dirty="0" smtClean="0"/>
                        <a:t>כתיבת פרשנות לטקסט</a:t>
                      </a:r>
                      <a:endParaRPr lang="en-US" sz="1600" dirty="0" smtClean="0"/>
                    </a:p>
                    <a:p>
                      <a:pPr algn="r" rtl="1"/>
                      <a:r>
                        <a:rPr lang="he-IL" sz="1600" dirty="0" smtClean="0"/>
                        <a:t>כתיבת שיר/מחזה </a:t>
                      </a:r>
                      <a:endParaRPr lang="en-US" sz="1600" dirty="0" smtClean="0"/>
                    </a:p>
                    <a:p>
                      <a:pPr algn="r" rtl="1"/>
                      <a:r>
                        <a:rPr lang="he-IL" sz="1600" dirty="0" smtClean="0"/>
                        <a:t> </a:t>
                      </a:r>
                      <a:endParaRPr lang="en-US" sz="1600" dirty="0" smtClean="0"/>
                    </a:p>
                    <a:p>
                      <a:pPr lvl="0" algn="r" rtl="1"/>
                      <a:r>
                        <a:rPr lang="he-IL" sz="1600" u="sng" dirty="0" smtClean="0"/>
                        <a:t>פעולה חברתית</a:t>
                      </a:r>
                      <a:endParaRPr lang="en-US" sz="1600" dirty="0" smtClean="0"/>
                    </a:p>
                    <a:p>
                      <a:pPr algn="r" rtl="1"/>
                      <a:r>
                        <a:rPr lang="he-IL" sz="1600" dirty="0" smtClean="0"/>
                        <a:t>הסברה ברשת </a:t>
                      </a:r>
                      <a:endParaRPr lang="en-US" sz="1600" dirty="0" smtClean="0"/>
                    </a:p>
                    <a:p>
                      <a:pPr algn="r" rtl="1"/>
                      <a:r>
                        <a:rPr lang="he-IL" sz="1600" dirty="0" smtClean="0"/>
                        <a:t>ניהול פורום ברשת</a:t>
                      </a:r>
                      <a:endParaRPr lang="en-US" sz="1600" dirty="0" smtClean="0"/>
                    </a:p>
                    <a:p>
                      <a:pPr algn="r" rtl="1"/>
                      <a:r>
                        <a:rPr lang="he-IL" sz="1600" dirty="0" smtClean="0"/>
                        <a:t>מפגש בין קבוצות נוער</a:t>
                      </a:r>
                      <a:endParaRPr lang="en-US" sz="1600" dirty="0" smtClean="0"/>
                    </a:p>
                    <a:p>
                      <a:pPr algn="r"/>
                      <a:r>
                        <a:rPr lang="en-US" sz="1600" dirty="0" smtClean="0"/>
                        <a:t> </a:t>
                      </a:r>
                    </a:p>
                    <a:p>
                      <a:pPr algn="r" rtl="1"/>
                      <a:endParaRPr lang="en-US" sz="1600" dirty="0"/>
                    </a:p>
                  </a:txBody>
                  <a:tcPr/>
                </a:tc>
                <a:tc>
                  <a:txBody>
                    <a:bodyPr/>
                    <a:lstStyle/>
                    <a:p>
                      <a:pPr lvl="0" algn="r" rtl="1"/>
                      <a:r>
                        <a:rPr lang="he-IL" sz="1600" u="sng" dirty="0" smtClean="0"/>
                        <a:t>הפקת אירוע</a:t>
                      </a:r>
                      <a:endParaRPr lang="en-US" sz="1600" dirty="0" smtClean="0"/>
                    </a:p>
                    <a:p>
                      <a:pPr algn="r" rtl="1"/>
                      <a:r>
                        <a:rPr lang="he-IL" sz="1600" dirty="0" smtClean="0"/>
                        <a:t>טקס ליום הזיכרון/עצמאות/שואה</a:t>
                      </a:r>
                      <a:endParaRPr lang="en-US" sz="1600" dirty="0" smtClean="0"/>
                    </a:p>
                    <a:p>
                      <a:pPr algn="r" rtl="1"/>
                      <a:r>
                        <a:rPr lang="he-IL" sz="1600" dirty="0" smtClean="0"/>
                        <a:t>ערב עיון בית ספרי/קהילתי</a:t>
                      </a:r>
                      <a:endParaRPr lang="en-US" sz="1600" dirty="0" smtClean="0"/>
                    </a:p>
                    <a:p>
                      <a:pPr algn="r" rtl="1"/>
                      <a:r>
                        <a:rPr lang="he-IL" sz="1600" dirty="0" smtClean="0"/>
                        <a:t>ערב לקראת/בתוך/אחרי מסע לפולין</a:t>
                      </a:r>
                      <a:endParaRPr lang="en-US" sz="1600" dirty="0" smtClean="0"/>
                    </a:p>
                    <a:p>
                      <a:pPr algn="r" rtl="1"/>
                      <a:r>
                        <a:rPr lang="he-IL" sz="1600" dirty="0" smtClean="0"/>
                        <a:t>תערוכת תוצרים</a:t>
                      </a:r>
                      <a:endParaRPr lang="en-US" sz="1600" dirty="0" smtClean="0"/>
                    </a:p>
                    <a:p>
                      <a:pPr algn="r" rtl="1"/>
                      <a:r>
                        <a:rPr lang="he-IL" sz="1600" dirty="0" smtClean="0"/>
                        <a:t>משפט פומבי </a:t>
                      </a:r>
                      <a:endParaRPr lang="en-US" sz="1600" dirty="0" smtClean="0"/>
                    </a:p>
                    <a:p>
                      <a:pPr algn="r" rtl="1"/>
                      <a:r>
                        <a:rPr lang="he-IL" sz="1600" dirty="0" smtClean="0"/>
                        <a:t>ערב </a:t>
                      </a:r>
                      <a:r>
                        <a:rPr lang="he-IL" sz="1600" dirty="0" err="1" smtClean="0"/>
                        <a:t>דיבייטיג</a:t>
                      </a:r>
                      <a:endParaRPr lang="en-US" sz="1600" dirty="0" smtClean="0"/>
                    </a:p>
                    <a:p>
                      <a:pPr algn="r" rtl="1"/>
                      <a:r>
                        <a:rPr lang="he-IL" sz="1600" dirty="0" smtClean="0"/>
                        <a:t> </a:t>
                      </a:r>
                      <a:endParaRPr lang="en-US" sz="1600" dirty="0" smtClean="0"/>
                    </a:p>
                    <a:p>
                      <a:pPr lvl="0" algn="r" rtl="1"/>
                      <a:r>
                        <a:rPr lang="he-IL" sz="1600" u="sng" dirty="0" smtClean="0"/>
                        <a:t> </a:t>
                      </a:r>
                      <a:r>
                        <a:rPr lang="he-IL" sz="1600" dirty="0" smtClean="0"/>
                        <a:t>  </a:t>
                      </a:r>
                      <a:endParaRPr lang="en-US" sz="1600" dirty="0" smtClean="0"/>
                    </a:p>
                    <a:p>
                      <a:pPr lvl="0" algn="r" rtl="1"/>
                      <a:r>
                        <a:rPr lang="he-IL" sz="1600" dirty="0" smtClean="0"/>
                        <a:t> </a:t>
                      </a:r>
                      <a:r>
                        <a:rPr lang="he-IL" sz="1600" u="sng" dirty="0" smtClean="0"/>
                        <a:t>הפקת מוצר</a:t>
                      </a:r>
                      <a:endParaRPr lang="en-US" sz="1600" dirty="0" smtClean="0"/>
                    </a:p>
                    <a:p>
                      <a:pPr algn="r" rtl="1"/>
                      <a:r>
                        <a:rPr lang="he-IL" sz="1600" dirty="0" smtClean="0"/>
                        <a:t>עיתון (לקט ראיונות עם עמדה אישית)</a:t>
                      </a:r>
                      <a:endParaRPr lang="en-US" sz="1600" dirty="0" smtClean="0"/>
                    </a:p>
                    <a:p>
                      <a:pPr algn="r" rtl="1"/>
                      <a:r>
                        <a:rPr lang="he-IL" sz="1600" dirty="0" smtClean="0"/>
                        <a:t>ספר פרשנות/ מדרש יוצר  </a:t>
                      </a:r>
                      <a:endParaRPr lang="en-US" sz="1600" dirty="0" smtClean="0"/>
                    </a:p>
                    <a:p>
                      <a:pPr algn="r" rtl="1"/>
                      <a:r>
                        <a:rPr lang="he-IL" sz="1600" dirty="0" smtClean="0"/>
                        <a:t>סרט </a:t>
                      </a:r>
                      <a:endParaRPr lang="en-US" sz="1600" dirty="0" smtClean="0"/>
                    </a:p>
                    <a:p>
                      <a:pPr algn="r" rtl="1"/>
                      <a:endParaRPr lang="en-US" sz="1600" dirty="0" smtClean="0"/>
                    </a:p>
                    <a:p>
                      <a:pPr algn="r"/>
                      <a:r>
                        <a:rPr lang="en-US" sz="1600" dirty="0" smtClean="0"/>
                        <a:t> </a:t>
                      </a:r>
                    </a:p>
                    <a:p>
                      <a:pPr algn="r" rtl="1"/>
                      <a:endParaRPr lang="en-US" sz="1600" dirty="0"/>
                    </a:p>
                  </a:txBody>
                  <a:tcPr/>
                </a:tc>
                <a:tc>
                  <a:txBody>
                    <a:bodyPr/>
                    <a:lstStyle/>
                    <a:p>
                      <a:pPr algn="r" rtl="1"/>
                      <a:r>
                        <a:rPr lang="he-IL" sz="1600" u="sng" dirty="0" smtClean="0"/>
                        <a:t>סביבת למידה חדשה והכנה לקראתה :</a:t>
                      </a:r>
                      <a:r>
                        <a:rPr lang="he-IL" sz="1600" dirty="0" smtClean="0"/>
                        <a:t> </a:t>
                      </a:r>
                      <a:endParaRPr lang="en-US" sz="1600" dirty="0" smtClean="0"/>
                    </a:p>
                    <a:p>
                      <a:pPr algn="r" rtl="1"/>
                      <a:endParaRPr lang="he-IL" sz="1600" dirty="0" smtClean="0"/>
                    </a:p>
                    <a:p>
                      <a:pPr algn="r" rtl="1"/>
                      <a:r>
                        <a:rPr lang="he-IL" sz="1600" dirty="0" smtClean="0"/>
                        <a:t>תיקון ליל שבועות עם ההורים – שאלה מרכזית שבה התעסקו לאורך השנה. </a:t>
                      </a:r>
                      <a:endParaRPr lang="en-US" sz="1600" dirty="0" smtClean="0"/>
                    </a:p>
                    <a:p>
                      <a:pPr algn="r" rtl="1"/>
                      <a:endParaRPr lang="he-IL" sz="1600" dirty="0" smtClean="0"/>
                    </a:p>
                    <a:p>
                      <a:pPr algn="r" rtl="1"/>
                      <a:r>
                        <a:rPr lang="he-IL" sz="1600" dirty="0" smtClean="0"/>
                        <a:t>למידה עם קשישים במרכז יום/בית אבות</a:t>
                      </a:r>
                      <a:endParaRPr lang="en-US" sz="1600" dirty="0" smtClean="0"/>
                    </a:p>
                    <a:p>
                      <a:pPr algn="r" rtl="1"/>
                      <a:endParaRPr lang="he-IL" sz="1600" dirty="0" smtClean="0"/>
                    </a:p>
                    <a:p>
                      <a:pPr algn="r" rtl="1"/>
                      <a:r>
                        <a:rPr lang="he-IL" sz="1600" dirty="0" smtClean="0"/>
                        <a:t>למידה עם כיתות נמוכות </a:t>
                      </a:r>
                      <a:endParaRPr lang="en-US" sz="1600" dirty="0" smtClean="0"/>
                    </a:p>
                    <a:p>
                      <a:pPr algn="r" rtl="1"/>
                      <a:endParaRPr lang="he-IL" sz="1600" dirty="0" smtClean="0"/>
                    </a:p>
                    <a:p>
                      <a:pPr algn="r" rtl="1"/>
                      <a:r>
                        <a:rPr lang="he-IL" sz="1600" dirty="0" smtClean="0"/>
                        <a:t>למידה עם בית ספר ממגזר אחר</a:t>
                      </a:r>
                      <a:endParaRPr lang="en-US" sz="1600" dirty="0" smtClean="0"/>
                    </a:p>
                    <a:p>
                      <a:pPr lvl="0" algn="r" rtl="1"/>
                      <a:r>
                        <a:rPr lang="he-IL" sz="1600" u="sng" dirty="0" smtClean="0"/>
                        <a:t> </a:t>
                      </a:r>
                      <a:endParaRPr lang="en-US" sz="1600" dirty="0" smtClean="0"/>
                    </a:p>
                    <a:p>
                      <a:pPr algn="r"/>
                      <a:r>
                        <a:rPr lang="en-US" sz="1600" dirty="0" smtClean="0"/>
                        <a:t> </a:t>
                      </a:r>
                    </a:p>
                    <a:p>
                      <a:pPr algn="r" rtl="1"/>
                      <a:endParaRPr lang="en-US" sz="1600" dirty="0"/>
                    </a:p>
                  </a:txBody>
                  <a:tcPr/>
                </a:tc>
              </a:tr>
            </a:tbl>
          </a:graphicData>
        </a:graphic>
      </p:graphicFrame>
      <p:sp>
        <p:nvSpPr>
          <p:cNvPr id="5" name="מלבן 4"/>
          <p:cNvSpPr/>
          <p:nvPr/>
        </p:nvSpPr>
        <p:spPr>
          <a:xfrm>
            <a:off x="1279385" y="844264"/>
            <a:ext cx="1438382" cy="482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2" action="ppaction://hlinksldjump"/>
              </a:rPr>
              <a:t>חזרה לתפריט הראשי</a:t>
            </a:r>
            <a:endParaRPr lang="en-US" dirty="0">
              <a:ln>
                <a:solidFill>
                  <a:schemeClr val="bg1"/>
                </a:solidFill>
              </a:ln>
              <a:noFill/>
            </a:endParaRPr>
          </a:p>
        </p:txBody>
      </p:sp>
    </p:spTree>
    <p:extLst>
      <p:ext uri="{BB962C8B-B14F-4D97-AF65-F5344CB8AC3E}">
        <p14:creationId xmlns:p14="http://schemas.microsoft.com/office/powerpoint/2010/main" val="3719891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68271" y="884458"/>
            <a:ext cx="8761413" cy="706964"/>
          </a:xfrm>
        </p:spPr>
        <p:txBody>
          <a:bodyPr>
            <a:normAutofit fontScale="90000"/>
          </a:bodyPr>
          <a:lstStyle/>
          <a:p>
            <a:pPr algn="ctr" rtl="1"/>
            <a:r>
              <a:rPr lang="he-IL" sz="4000" dirty="0" smtClean="0"/>
              <a:t>מהי הערכה חלופית? </a:t>
            </a:r>
            <a:br>
              <a:rPr lang="he-IL" sz="4000" dirty="0" smtClean="0"/>
            </a:br>
            <a:r>
              <a:rPr lang="he-IL" sz="3100" dirty="0" smtClean="0"/>
              <a:t>דברי הסבר מאת הרב יוחאי </a:t>
            </a:r>
            <a:r>
              <a:rPr lang="he-IL" sz="3100" dirty="0" err="1" smtClean="0"/>
              <a:t>רודיק</a:t>
            </a:r>
            <a:r>
              <a:rPr lang="he-IL" dirty="0" smtClean="0"/>
              <a:t/>
            </a:r>
            <a:br>
              <a:rPr lang="he-IL" dirty="0" smtClean="0"/>
            </a:br>
            <a:r>
              <a:rPr lang="he-IL" sz="2200" dirty="0" smtClean="0"/>
              <a:t>  </a:t>
            </a:r>
            <a:endParaRPr lang="en-US" sz="2200" dirty="0"/>
          </a:p>
        </p:txBody>
      </p:sp>
      <p:sp>
        <p:nvSpPr>
          <p:cNvPr id="3" name="מציין מיקום תוכן 2"/>
          <p:cNvSpPr>
            <a:spLocks noGrp="1"/>
          </p:cNvSpPr>
          <p:nvPr>
            <p:ph idx="1"/>
          </p:nvPr>
        </p:nvSpPr>
        <p:spPr>
          <a:xfrm>
            <a:off x="1154954" y="2603499"/>
            <a:ext cx="8825659" cy="4060347"/>
          </a:xfrm>
        </p:spPr>
        <p:txBody>
          <a:bodyPr>
            <a:normAutofit fontScale="92500" lnSpcReduction="20000"/>
          </a:bodyPr>
          <a:lstStyle/>
          <a:p>
            <a:pPr lvl="2" algn="r"/>
            <a:r>
              <a:rPr lang="he-IL" dirty="0" smtClean="0"/>
              <a:t> </a:t>
            </a:r>
            <a:endParaRPr lang="he-IL" dirty="0" smtClean="0"/>
          </a:p>
          <a:p>
            <a:pPr lvl="2" algn="r"/>
            <a:endParaRPr lang="he-IL" sz="2200" b="1" dirty="0">
              <a:latin typeface="Calibri" panose="020F0502020204030204" pitchFamily="34" charset="0"/>
              <a:ea typeface="Calibri" panose="020F0502020204030204" pitchFamily="34" charset="0"/>
              <a:cs typeface="David" panose="020E0502060401010101" pitchFamily="34" charset="-79"/>
            </a:endParaRPr>
          </a:p>
          <a:p>
            <a:pPr lvl="2" algn="r"/>
            <a:endParaRPr lang="he-IL" sz="2200" b="1" dirty="0" smtClean="0">
              <a:latin typeface="Calibri" panose="020F0502020204030204" pitchFamily="34" charset="0"/>
              <a:ea typeface="Calibri" panose="020F0502020204030204" pitchFamily="34" charset="0"/>
              <a:cs typeface="David" panose="020E0502060401010101" pitchFamily="34" charset="-79"/>
            </a:endParaRPr>
          </a:p>
          <a:p>
            <a:pPr lvl="2" algn="r"/>
            <a:endParaRPr lang="he-IL" sz="2200" b="1" dirty="0">
              <a:latin typeface="Calibri" panose="020F0502020204030204" pitchFamily="34" charset="0"/>
              <a:ea typeface="Calibri" panose="020F0502020204030204" pitchFamily="34" charset="0"/>
              <a:cs typeface="David" panose="020E0502060401010101" pitchFamily="34" charset="-79"/>
            </a:endParaRPr>
          </a:p>
          <a:p>
            <a:pPr lvl="2" algn="r"/>
            <a:endParaRPr lang="he-IL" sz="2200" b="1" dirty="0" smtClean="0">
              <a:latin typeface="Calibri" panose="020F0502020204030204" pitchFamily="34" charset="0"/>
              <a:ea typeface="Calibri" panose="020F0502020204030204" pitchFamily="34" charset="0"/>
              <a:cs typeface="David" panose="020E0502060401010101" pitchFamily="34" charset="-79"/>
            </a:endParaRPr>
          </a:p>
          <a:p>
            <a:pPr marL="114300" indent="0" algn="r" rtl="1">
              <a:buNone/>
            </a:pPr>
            <a:endParaRPr lang="he-IL" sz="2200" b="1" dirty="0" smtClean="0">
              <a:latin typeface="Calibri" panose="020F0502020204030204" pitchFamily="34" charset="0"/>
              <a:ea typeface="Calibri" panose="020F0502020204030204" pitchFamily="34" charset="0"/>
              <a:cs typeface="David" panose="020E0502060401010101" pitchFamily="34" charset="-79"/>
            </a:endParaRPr>
          </a:p>
          <a:p>
            <a:pPr marL="114300" indent="0" algn="r" rtl="1">
              <a:buNone/>
            </a:pPr>
            <a:r>
              <a:rPr lang="he-IL" sz="2200" b="1" dirty="0" smtClean="0">
                <a:latin typeface="Calibri" panose="020F0502020204030204" pitchFamily="34" charset="0"/>
                <a:ea typeface="Calibri" panose="020F0502020204030204" pitchFamily="34" charset="0"/>
                <a:cs typeface="David" panose="020E0502060401010101" pitchFamily="34" charset="-79"/>
              </a:rPr>
              <a:t>לסיכום- הערכה חלופית משנה את שיטת ההוראה ומשפיעה על כל הלמידה </a:t>
            </a:r>
            <a:r>
              <a:rPr lang="he-IL" sz="2200" b="1" dirty="0">
                <a:latin typeface="Calibri" panose="020F0502020204030204" pitchFamily="34" charset="0"/>
                <a:ea typeface="Calibri" panose="020F0502020204030204" pitchFamily="34" charset="0"/>
                <a:cs typeface="David" panose="020E0502060401010101" pitchFamily="34" charset="-79"/>
              </a:rPr>
              <a:t> </a:t>
            </a:r>
            <a:endParaRPr lang="en-US" sz="2200" dirty="0">
              <a:latin typeface="Calibri" panose="020F0502020204030204" pitchFamily="34" charset="0"/>
              <a:ea typeface="Calibri" panose="020F0502020204030204" pitchFamily="34" charset="0"/>
              <a:cs typeface="Arial" panose="020B0604020202020204" pitchFamily="34" charset="0"/>
            </a:endParaRPr>
          </a:p>
          <a:p>
            <a:pPr algn="r" rtl="1" fontAlgn="base">
              <a:lnSpc>
                <a:spcPct val="120000"/>
              </a:lnSpc>
              <a:spcAft>
                <a:spcPts val="800"/>
              </a:spcAft>
            </a:pPr>
            <a:r>
              <a:rPr lang="en-US" dirty="0" smtClean="0">
                <a:latin typeface="Calibri" panose="020F0502020204030204" pitchFamily="34" charset="0"/>
                <a:ea typeface="Calibri" panose="020F0502020204030204" pitchFamily="34" charset="0"/>
                <a:cs typeface="David" panose="020E0502060401010101" pitchFamily="34" charset="-79"/>
                <a:sym typeface="Wingdings" panose="05000000000000000000" pitchFamily="2" charset="2"/>
              </a:rPr>
              <a:t></a:t>
            </a:r>
            <a:r>
              <a:rPr lang="en-US" dirty="0" smtClean="0">
                <a:latin typeface="David" panose="020E0502060401010101" pitchFamily="34" charset="-79"/>
                <a:ea typeface="Calibri" panose="020F0502020204030204" pitchFamily="34" charset="0"/>
                <a:cs typeface="Arial" panose="020B0604020202020204" pitchFamily="34" charset="0"/>
              </a:rPr>
              <a:t> </a:t>
            </a:r>
            <a:r>
              <a:rPr lang="he-IL" b="1" dirty="0" smtClean="0">
                <a:latin typeface="David" panose="020E0502060401010101" pitchFamily="34" charset="-79"/>
                <a:ea typeface="Calibri" panose="020F0502020204030204" pitchFamily="34" charset="0"/>
              </a:rPr>
              <a:t>תהליכית</a:t>
            </a:r>
            <a:r>
              <a:rPr lang="he-IL" dirty="0" smtClean="0">
                <a:latin typeface="David" panose="020E0502060401010101" pitchFamily="34" charset="-79"/>
                <a:ea typeface="Calibri" panose="020F0502020204030204" pitchFamily="34" charset="0"/>
              </a:rPr>
              <a:t> </a:t>
            </a:r>
            <a:r>
              <a:rPr lang="he-IL" dirty="0" smtClean="0">
                <a:latin typeface="Calibri" panose="020F0502020204030204" pitchFamily="34" charset="0"/>
                <a:ea typeface="Calibri" panose="020F0502020204030204" pitchFamily="34" charset="0"/>
                <a:cs typeface="David" panose="020E0502060401010101" pitchFamily="34" charset="-79"/>
              </a:rPr>
              <a:t>מעריכה את </a:t>
            </a:r>
            <a:r>
              <a:rPr lang="he-IL" dirty="0">
                <a:latin typeface="Calibri" panose="020F0502020204030204" pitchFamily="34" charset="0"/>
                <a:ea typeface="Calibri" panose="020F0502020204030204" pitchFamily="34" charset="0"/>
                <a:cs typeface="David" panose="020E0502060401010101" pitchFamily="34" charset="-79"/>
              </a:rPr>
              <a:t>הדרך ולא רק את </a:t>
            </a:r>
            <a:r>
              <a:rPr lang="he-IL" dirty="0" smtClean="0">
                <a:latin typeface="Calibri" panose="020F0502020204030204" pitchFamily="34" charset="0"/>
                <a:ea typeface="Calibri" panose="020F0502020204030204" pitchFamily="34" charset="0"/>
                <a:cs typeface="David" panose="020E0502060401010101" pitchFamily="34" charset="-79"/>
              </a:rPr>
              <a:t>התוצאה</a:t>
            </a:r>
          </a:p>
          <a:p>
            <a:pPr algn="r" rtl="1" fontAlgn="base">
              <a:lnSpc>
                <a:spcPct val="120000"/>
              </a:lnSpc>
              <a:spcAft>
                <a:spcPts val="800"/>
              </a:spcAft>
            </a:pPr>
            <a:r>
              <a:rPr lang="en-US" dirty="0" smtClean="0">
                <a:latin typeface="Calibri" panose="020F0502020204030204" pitchFamily="34" charset="0"/>
                <a:ea typeface="Calibri" panose="020F0502020204030204" pitchFamily="34" charset="0"/>
                <a:cs typeface="David" panose="020E0502060401010101" pitchFamily="34" charset="-79"/>
                <a:sym typeface="Wingdings" panose="05000000000000000000" pitchFamily="2" charset="2"/>
              </a:rPr>
              <a:t></a:t>
            </a:r>
            <a:r>
              <a:rPr lang="en-US" dirty="0" smtClean="0">
                <a:latin typeface="David" panose="020E0502060401010101" pitchFamily="34" charset="-79"/>
                <a:ea typeface="Calibri" panose="020F0502020204030204" pitchFamily="34" charset="0"/>
                <a:cs typeface="Arial" panose="020B0604020202020204" pitchFamily="34" charset="0"/>
              </a:rPr>
              <a:t> </a:t>
            </a:r>
            <a:r>
              <a:rPr lang="he-IL" b="1" dirty="0">
                <a:latin typeface="David" panose="020E0502060401010101" pitchFamily="34" charset="-79"/>
                <a:ea typeface="Calibri" panose="020F0502020204030204" pitchFamily="34" charset="0"/>
              </a:rPr>
              <a:t>מגוונת</a:t>
            </a:r>
            <a:r>
              <a:rPr lang="he-IL" dirty="0">
                <a:latin typeface="David" panose="020E0502060401010101" pitchFamily="34" charset="-79"/>
                <a:ea typeface="Calibri" panose="020F0502020204030204" pitchFamily="34" charset="0"/>
              </a:rPr>
              <a:t> </a:t>
            </a:r>
            <a:r>
              <a:rPr lang="he-IL" dirty="0" smtClean="0">
                <a:latin typeface="Calibri" panose="020F0502020204030204" pitchFamily="34" charset="0"/>
                <a:ea typeface="Calibri" panose="020F0502020204030204" pitchFamily="34" charset="0"/>
                <a:cs typeface="David" panose="020E0502060401010101" pitchFamily="34" charset="-79"/>
              </a:rPr>
              <a:t>מעודדת </a:t>
            </a:r>
            <a:r>
              <a:rPr lang="he-IL" dirty="0">
                <a:latin typeface="Calibri" panose="020F0502020204030204" pitchFamily="34" charset="0"/>
                <a:ea typeface="Calibri" panose="020F0502020204030204" pitchFamily="34" charset="0"/>
                <a:cs typeface="David" panose="020E0502060401010101" pitchFamily="34" charset="-79"/>
              </a:rPr>
              <a:t>פיתוח של מגוון מיומנויות וכישורים נדרשים  </a:t>
            </a:r>
            <a:endParaRPr lang="he-IL" dirty="0" smtClean="0">
              <a:latin typeface="Calibri" panose="020F0502020204030204" pitchFamily="34" charset="0"/>
              <a:ea typeface="Calibri" panose="020F0502020204030204" pitchFamily="34" charset="0"/>
              <a:cs typeface="David" panose="020E0502060401010101" pitchFamily="34" charset="-79"/>
            </a:endParaRPr>
          </a:p>
          <a:p>
            <a:pPr algn="r" rtl="1" fontAlgn="base">
              <a:lnSpc>
                <a:spcPct val="120000"/>
              </a:lnSpc>
              <a:spcAft>
                <a:spcPts val="800"/>
              </a:spcAft>
            </a:pPr>
            <a:r>
              <a:rPr lang="en-US" dirty="0" smtClean="0">
                <a:latin typeface="Calibri" panose="020F0502020204030204" pitchFamily="34" charset="0"/>
                <a:ea typeface="Calibri" panose="020F0502020204030204" pitchFamily="34" charset="0"/>
                <a:cs typeface="David" panose="020E0502060401010101" pitchFamily="34" charset="-79"/>
                <a:sym typeface="Wingdings" panose="05000000000000000000" pitchFamily="2" charset="2"/>
              </a:rPr>
              <a:t></a:t>
            </a:r>
            <a:r>
              <a:rPr lang="en-US" dirty="0" smtClean="0">
                <a:latin typeface="David" panose="020E0502060401010101" pitchFamily="34" charset="-79"/>
                <a:ea typeface="Calibri" panose="020F0502020204030204" pitchFamily="34" charset="0"/>
                <a:cs typeface="Arial" panose="020B0604020202020204" pitchFamily="34" charset="0"/>
              </a:rPr>
              <a:t> </a:t>
            </a:r>
            <a:r>
              <a:rPr lang="he-IL" b="1" dirty="0" smtClean="0">
                <a:latin typeface="David" panose="020E0502060401010101" pitchFamily="34" charset="-79"/>
                <a:ea typeface="Calibri" panose="020F0502020204030204" pitchFamily="34" charset="0"/>
              </a:rPr>
              <a:t>גמישה </a:t>
            </a:r>
            <a:r>
              <a:rPr lang="he-IL" dirty="0" smtClean="0">
                <a:latin typeface="Calibri" panose="020F0502020204030204" pitchFamily="34" charset="0"/>
                <a:ea typeface="Calibri" panose="020F0502020204030204" pitchFamily="34" charset="0"/>
                <a:cs typeface="David" panose="020E0502060401010101" pitchFamily="34" charset="-79"/>
              </a:rPr>
              <a:t>מאפשרת </a:t>
            </a:r>
            <a:r>
              <a:rPr lang="he-IL" dirty="0">
                <a:latin typeface="Calibri" panose="020F0502020204030204" pitchFamily="34" charset="0"/>
                <a:ea typeface="Calibri" panose="020F0502020204030204" pitchFamily="34" charset="0"/>
                <a:cs typeface="David" panose="020E0502060401010101" pitchFamily="34" charset="-79"/>
              </a:rPr>
              <a:t>התאמה לסוגים שונים של מורים </a:t>
            </a:r>
            <a:r>
              <a:rPr lang="he-IL" dirty="0" smtClean="0">
                <a:latin typeface="Calibri" panose="020F0502020204030204" pitchFamily="34" charset="0"/>
                <a:ea typeface="Calibri" panose="020F0502020204030204" pitchFamily="34" charset="0"/>
                <a:cs typeface="David" panose="020E0502060401010101" pitchFamily="34" charset="-79"/>
              </a:rPr>
              <a:t>ותלמידים</a:t>
            </a:r>
            <a:r>
              <a:rPr lang="he-IL" dirty="0">
                <a:latin typeface="Calibri" panose="020F0502020204030204" pitchFamily="34" charset="0"/>
                <a:ea typeface="Calibri" panose="020F0502020204030204" pitchFamily="34" charset="0"/>
                <a:cs typeface="David" panose="020E0502060401010101" pitchFamily="34" charset="-79"/>
              </a:rPr>
              <a:t> </a:t>
            </a:r>
            <a:endParaRPr lang="en-US" sz="800" dirty="0">
              <a:latin typeface="Calibri" panose="020F0502020204030204" pitchFamily="34" charset="0"/>
              <a:ea typeface="Calibri" panose="020F0502020204030204" pitchFamily="34" charset="0"/>
              <a:cs typeface="Arial" panose="020B0604020202020204" pitchFamily="34" charset="0"/>
            </a:endParaRPr>
          </a:p>
          <a:p>
            <a:pPr lvl="2" algn="r"/>
            <a:endParaRPr lang="he-IL" dirty="0" smtClean="0"/>
          </a:p>
          <a:p>
            <a:pPr lvl="2" algn="r"/>
            <a:endParaRPr lang="en-US" dirty="0"/>
          </a:p>
        </p:txBody>
      </p:sp>
    </p:spTree>
    <p:extLst>
      <p:ext uri="{BB962C8B-B14F-4D97-AF65-F5344CB8AC3E}">
        <p14:creationId xmlns:p14="http://schemas.microsoft.com/office/powerpoint/2010/main" val="700925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שיטות לביצוע הערכה חלופית- תפריט ראשי </a:t>
            </a:r>
            <a:endParaRPr lang="en-US" dirty="0"/>
          </a:p>
        </p:txBody>
      </p:sp>
      <p:sp>
        <p:nvSpPr>
          <p:cNvPr id="3" name="מציין מיקום טקסט 2"/>
          <p:cNvSpPr>
            <a:spLocks noGrp="1"/>
          </p:cNvSpPr>
          <p:nvPr>
            <p:ph type="body" idx="1"/>
          </p:nvPr>
        </p:nvSpPr>
        <p:spPr/>
        <p:txBody>
          <a:bodyPr/>
          <a:lstStyle/>
          <a:p>
            <a:r>
              <a:rPr lang="he-IL" dirty="0" smtClean="0"/>
              <a:t>ביצוע פרויקט </a:t>
            </a:r>
            <a:endParaRPr lang="en-US" dirty="0" smtClean="0"/>
          </a:p>
        </p:txBody>
      </p:sp>
      <p:sp>
        <p:nvSpPr>
          <p:cNvPr id="4" name="מציין מיקום טקסט 3"/>
          <p:cNvSpPr>
            <a:spLocks noGrp="1"/>
          </p:cNvSpPr>
          <p:nvPr>
            <p:ph type="body" sz="half" idx="15"/>
          </p:nvPr>
        </p:nvSpPr>
        <p:spPr/>
        <p:txBody>
          <a:bodyPr/>
          <a:lstStyle/>
          <a:p>
            <a:endParaRPr lang="he-IL" dirty="0" smtClean="0"/>
          </a:p>
          <a:p>
            <a:r>
              <a:rPr lang="he-IL" dirty="0" smtClean="0">
                <a:ln>
                  <a:solidFill>
                    <a:schemeClr val="accent1">
                      <a:lumMod val="75000"/>
                    </a:schemeClr>
                  </a:solidFill>
                </a:ln>
                <a:noFill/>
                <a:hlinkClick r:id="rId2" action="ppaction://hlinksldjump"/>
              </a:rPr>
              <a:t>אבני דרך לבניית פרויקט</a:t>
            </a:r>
            <a:endParaRPr lang="he-IL" dirty="0" smtClean="0">
              <a:ln>
                <a:solidFill>
                  <a:schemeClr val="accent1">
                    <a:lumMod val="75000"/>
                  </a:schemeClr>
                </a:solidFill>
              </a:ln>
              <a:noFill/>
            </a:endParaRPr>
          </a:p>
          <a:p>
            <a:r>
              <a:rPr lang="he-IL" dirty="0" smtClean="0">
                <a:ln>
                  <a:solidFill>
                    <a:schemeClr val="accent1">
                      <a:lumMod val="75000"/>
                    </a:schemeClr>
                  </a:solidFill>
                </a:ln>
                <a:noFill/>
                <a:hlinkClick r:id="rId3" action="ppaction://hlinksldjump"/>
              </a:rPr>
              <a:t>מאגר שאלות פוריות לפי פרקי לימוד</a:t>
            </a:r>
            <a:endParaRPr lang="he-IL" dirty="0" smtClean="0">
              <a:ln>
                <a:solidFill>
                  <a:schemeClr val="accent1">
                    <a:lumMod val="75000"/>
                  </a:schemeClr>
                </a:solidFill>
              </a:ln>
              <a:noFill/>
            </a:endParaRPr>
          </a:p>
          <a:p>
            <a:r>
              <a:rPr lang="he-IL" dirty="0" smtClean="0">
                <a:ln>
                  <a:solidFill>
                    <a:schemeClr val="accent1">
                      <a:lumMod val="75000"/>
                    </a:schemeClr>
                  </a:solidFill>
                </a:ln>
                <a:noFill/>
                <a:hlinkClick r:id="rId4" action="ppaction://hlinksldjump"/>
              </a:rPr>
              <a:t>מאגר תוצרים לפרויקט </a:t>
            </a:r>
            <a:endParaRPr lang="en-US" dirty="0">
              <a:ln>
                <a:solidFill>
                  <a:schemeClr val="accent1">
                    <a:lumMod val="75000"/>
                  </a:schemeClr>
                </a:solidFill>
              </a:ln>
              <a:noFill/>
            </a:endParaRPr>
          </a:p>
        </p:txBody>
      </p:sp>
      <p:sp>
        <p:nvSpPr>
          <p:cNvPr id="5" name="מציין מיקום טקסט 4"/>
          <p:cNvSpPr>
            <a:spLocks noGrp="1"/>
          </p:cNvSpPr>
          <p:nvPr>
            <p:ph type="body" sz="quarter" idx="3"/>
          </p:nvPr>
        </p:nvSpPr>
        <p:spPr/>
        <p:txBody>
          <a:bodyPr/>
          <a:lstStyle/>
          <a:p>
            <a:r>
              <a:rPr lang="he-IL" dirty="0" smtClean="0"/>
              <a:t>למידת חקר</a:t>
            </a:r>
            <a:endParaRPr lang="en-US" dirty="0"/>
          </a:p>
        </p:txBody>
      </p:sp>
      <p:sp>
        <p:nvSpPr>
          <p:cNvPr id="6" name="מציין מיקום טקסט 5"/>
          <p:cNvSpPr>
            <a:spLocks noGrp="1"/>
          </p:cNvSpPr>
          <p:nvPr>
            <p:ph type="body" sz="half" idx="16"/>
          </p:nvPr>
        </p:nvSpPr>
        <p:spPr/>
        <p:txBody>
          <a:bodyPr>
            <a:normAutofit lnSpcReduction="10000"/>
          </a:bodyPr>
          <a:lstStyle/>
          <a:p>
            <a:endParaRPr lang="he-IL" dirty="0" smtClean="0"/>
          </a:p>
          <a:p>
            <a:r>
              <a:rPr lang="he-IL" dirty="0" smtClean="0"/>
              <a:t> </a:t>
            </a:r>
            <a:r>
              <a:rPr lang="he-IL" dirty="0">
                <a:ln>
                  <a:solidFill>
                    <a:schemeClr val="accent1">
                      <a:lumMod val="75000"/>
                    </a:schemeClr>
                  </a:solidFill>
                </a:ln>
                <a:noFill/>
                <a:hlinkClick r:id="rId5" action="ppaction://hlinksldjump"/>
              </a:rPr>
              <a:t>מטרות </a:t>
            </a:r>
            <a:endParaRPr lang="he-IL" dirty="0">
              <a:ln>
                <a:solidFill>
                  <a:schemeClr val="accent1">
                    <a:lumMod val="75000"/>
                  </a:schemeClr>
                </a:solidFill>
              </a:ln>
              <a:noFill/>
            </a:endParaRPr>
          </a:p>
          <a:p>
            <a:r>
              <a:rPr lang="he-IL" dirty="0">
                <a:ln>
                  <a:solidFill>
                    <a:schemeClr val="accent1">
                      <a:lumMod val="75000"/>
                    </a:schemeClr>
                  </a:solidFill>
                </a:ln>
                <a:noFill/>
                <a:hlinkClick r:id="rId6" action="ppaction://hlinksldjump"/>
              </a:rPr>
              <a:t>כלים לביצוע </a:t>
            </a:r>
            <a:endParaRPr lang="he-IL" dirty="0">
              <a:ln>
                <a:solidFill>
                  <a:schemeClr val="accent1">
                    <a:lumMod val="75000"/>
                  </a:schemeClr>
                </a:solidFill>
              </a:ln>
              <a:noFill/>
            </a:endParaRPr>
          </a:p>
          <a:p>
            <a:r>
              <a:rPr lang="he-IL" dirty="0">
                <a:ln>
                  <a:solidFill>
                    <a:schemeClr val="accent1">
                      <a:lumMod val="75000"/>
                    </a:schemeClr>
                  </a:solidFill>
                </a:ln>
                <a:noFill/>
                <a:hlinkClick r:id="rId7" action="ppaction://hlinksldjump"/>
              </a:rPr>
              <a:t>הנחיות לכתיבת עבודה</a:t>
            </a:r>
            <a:endParaRPr lang="he-IL" dirty="0">
              <a:ln>
                <a:solidFill>
                  <a:schemeClr val="accent1">
                    <a:lumMod val="75000"/>
                  </a:schemeClr>
                </a:solidFill>
              </a:ln>
              <a:noFill/>
            </a:endParaRPr>
          </a:p>
          <a:p>
            <a:r>
              <a:rPr lang="he-IL" dirty="0">
                <a:ln>
                  <a:solidFill>
                    <a:schemeClr val="accent1">
                      <a:lumMod val="75000"/>
                    </a:schemeClr>
                  </a:solidFill>
                </a:ln>
                <a:noFill/>
                <a:hlinkClick r:id="rId8" action="ppaction://hlinksldjump"/>
              </a:rPr>
              <a:t>הצעות לנושאים </a:t>
            </a:r>
            <a:endParaRPr lang="he-IL" dirty="0">
              <a:ln>
                <a:solidFill>
                  <a:schemeClr val="accent1">
                    <a:lumMod val="75000"/>
                  </a:schemeClr>
                </a:solidFill>
              </a:ln>
              <a:noFill/>
            </a:endParaRPr>
          </a:p>
          <a:p>
            <a:r>
              <a:rPr lang="he-IL" dirty="0">
                <a:ln>
                  <a:solidFill>
                    <a:schemeClr val="accent1">
                      <a:lumMod val="75000"/>
                    </a:schemeClr>
                  </a:solidFill>
                </a:ln>
                <a:noFill/>
                <a:hlinkClick r:id="rId8" action="ppaction://hlinksldjump"/>
              </a:rPr>
              <a:t>מחוון לעבודת חקר</a:t>
            </a:r>
            <a:endParaRPr lang="he-IL" dirty="0">
              <a:ln>
                <a:solidFill>
                  <a:schemeClr val="accent1">
                    <a:lumMod val="75000"/>
                  </a:schemeClr>
                </a:solidFill>
              </a:ln>
              <a:noFill/>
            </a:endParaRPr>
          </a:p>
          <a:p>
            <a:endParaRPr lang="en-US" dirty="0" smtClean="0"/>
          </a:p>
          <a:p>
            <a:endParaRPr lang="he-IL" dirty="0" smtClean="0"/>
          </a:p>
          <a:p>
            <a:r>
              <a:rPr lang="he-IL" dirty="0" smtClean="0"/>
              <a:t> </a:t>
            </a:r>
            <a:endParaRPr lang="en-US" dirty="0"/>
          </a:p>
        </p:txBody>
      </p:sp>
      <p:sp>
        <p:nvSpPr>
          <p:cNvPr id="7" name="מציין מיקום טקסט 6"/>
          <p:cNvSpPr>
            <a:spLocks noGrp="1"/>
          </p:cNvSpPr>
          <p:nvPr>
            <p:ph type="body" sz="quarter" idx="13"/>
          </p:nvPr>
        </p:nvSpPr>
        <p:spPr/>
        <p:txBody>
          <a:bodyPr/>
          <a:lstStyle/>
          <a:p>
            <a:r>
              <a:rPr lang="he-IL" dirty="0" smtClean="0"/>
              <a:t>תלקיט מטלות </a:t>
            </a:r>
            <a:endParaRPr lang="en-US" dirty="0"/>
          </a:p>
        </p:txBody>
      </p:sp>
      <p:sp>
        <p:nvSpPr>
          <p:cNvPr id="8" name="מציין מיקום טקסט 7"/>
          <p:cNvSpPr>
            <a:spLocks noGrp="1"/>
          </p:cNvSpPr>
          <p:nvPr>
            <p:ph type="body" sz="half" idx="17"/>
          </p:nvPr>
        </p:nvSpPr>
        <p:spPr/>
        <p:txBody>
          <a:bodyPr>
            <a:normAutofit/>
          </a:bodyPr>
          <a:lstStyle/>
          <a:p>
            <a:endParaRPr lang="he-IL" dirty="0" smtClean="0"/>
          </a:p>
          <a:p>
            <a:r>
              <a:rPr lang="he-IL" dirty="0" smtClean="0">
                <a:solidFill>
                  <a:schemeClr val="tx1">
                    <a:lumMod val="95000"/>
                    <a:lumOff val="5000"/>
                    <a:alpha val="21000"/>
                  </a:schemeClr>
                </a:solidFill>
              </a:rPr>
              <a:t> </a:t>
            </a:r>
            <a:r>
              <a:rPr lang="he-IL" dirty="0">
                <a:ln>
                  <a:solidFill>
                    <a:schemeClr val="accent1">
                      <a:lumMod val="75000"/>
                    </a:schemeClr>
                  </a:solidFill>
                </a:ln>
                <a:noFill/>
                <a:hlinkClick r:id="rId9" action="ppaction://hlinksldjump"/>
              </a:rPr>
              <a:t>אבני דרך לבניית תלקיט </a:t>
            </a:r>
            <a:endParaRPr lang="he-IL" dirty="0">
              <a:ln>
                <a:solidFill>
                  <a:schemeClr val="accent1">
                    <a:lumMod val="75000"/>
                  </a:schemeClr>
                </a:solidFill>
              </a:ln>
              <a:noFill/>
            </a:endParaRPr>
          </a:p>
          <a:p>
            <a:r>
              <a:rPr lang="he-IL" dirty="0">
                <a:ln>
                  <a:solidFill>
                    <a:schemeClr val="accent1">
                      <a:lumMod val="75000"/>
                    </a:schemeClr>
                  </a:solidFill>
                </a:ln>
                <a:noFill/>
                <a:hlinkClick r:id="rId10" action="ppaction://hlinksldjump"/>
              </a:rPr>
              <a:t>תפריט המטלות </a:t>
            </a:r>
            <a:endParaRPr lang="he-IL" dirty="0">
              <a:ln>
                <a:solidFill>
                  <a:schemeClr val="accent1">
                    <a:lumMod val="75000"/>
                  </a:schemeClr>
                </a:solidFill>
              </a:ln>
              <a:noFill/>
            </a:endParaRPr>
          </a:p>
          <a:p>
            <a:endParaRPr lang="en-US" dirty="0"/>
          </a:p>
        </p:txBody>
      </p:sp>
    </p:spTree>
    <p:extLst>
      <p:ext uri="{BB962C8B-B14F-4D97-AF65-F5344CB8AC3E}">
        <p14:creationId xmlns:p14="http://schemas.microsoft.com/office/powerpoint/2010/main" val="2403897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818834" y="823355"/>
            <a:ext cx="8761413" cy="706964"/>
          </a:xfrm>
        </p:spPr>
        <p:txBody>
          <a:bodyPr/>
          <a:lstStyle/>
          <a:p>
            <a:pPr algn="r"/>
            <a:r>
              <a:rPr lang="he-IL" dirty="0" smtClean="0"/>
              <a:t>אבני דרך לבניית תלקיט מטלות</a:t>
            </a:r>
            <a:endParaRPr lang="en-US" dirty="0"/>
          </a:p>
        </p:txBody>
      </p:sp>
      <p:graphicFrame>
        <p:nvGraphicFramePr>
          <p:cNvPr id="3" name="טבלה 2"/>
          <p:cNvGraphicFramePr>
            <a:graphicFrameLocks noGrp="1"/>
          </p:cNvGraphicFramePr>
          <p:nvPr>
            <p:extLst>
              <p:ext uri="{D42A27DB-BD31-4B8C-83A1-F6EECF244321}">
                <p14:modId xmlns:p14="http://schemas.microsoft.com/office/powerpoint/2010/main" val="249322553"/>
              </p:ext>
            </p:extLst>
          </p:nvPr>
        </p:nvGraphicFramePr>
        <p:xfrm>
          <a:off x="501041" y="2642991"/>
          <a:ext cx="4384109" cy="4058925"/>
        </p:xfrm>
        <a:graphic>
          <a:graphicData uri="http://schemas.openxmlformats.org/drawingml/2006/table">
            <a:tbl>
              <a:tblPr rtl="1" firstRow="1" firstCol="1" bandRow="1" bandCol="1">
                <a:tableStyleId>{2D5ABB26-0587-4C30-8999-92F81FD0307C}</a:tableStyleId>
              </a:tblPr>
              <a:tblGrid>
                <a:gridCol w="306732"/>
                <a:gridCol w="1913163"/>
                <a:gridCol w="1282347"/>
                <a:gridCol w="881867"/>
              </a:tblGrid>
              <a:tr h="611565">
                <a:tc>
                  <a:txBody>
                    <a:bodyPr/>
                    <a:lstStyle/>
                    <a:p>
                      <a:pPr algn="ctr" rtl="1">
                        <a:lnSpc>
                          <a:spcPct val="150000"/>
                        </a:lnSpc>
                        <a:spcAft>
                          <a:spcPts val="0"/>
                        </a:spcAft>
                      </a:pPr>
                      <a:r>
                        <a:rPr lang="he-IL" sz="1200" dirty="0">
                          <a:effectLst/>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50000"/>
                        </a:lnSpc>
                        <a:spcAft>
                          <a:spcPts val="0"/>
                        </a:spcAft>
                      </a:pPr>
                      <a:r>
                        <a:rPr lang="he-IL" sz="1200" u="sng" dirty="0">
                          <a:effectLst/>
                        </a:rPr>
                        <a:t>מטרה</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50000"/>
                        </a:lnSpc>
                        <a:spcAft>
                          <a:spcPts val="0"/>
                        </a:spcAft>
                      </a:pPr>
                      <a:r>
                        <a:rPr lang="he-IL" sz="1200" u="sng">
                          <a:effectLst/>
                        </a:rPr>
                        <a:t>כלי הערכה</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50000"/>
                        </a:lnSpc>
                        <a:spcAft>
                          <a:spcPts val="0"/>
                        </a:spcAft>
                      </a:pPr>
                      <a:r>
                        <a:rPr lang="he-IL" sz="1200" u="sng">
                          <a:effectLst/>
                        </a:rPr>
                        <a:t>אחוז מהציון הסופי</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7983">
                <a:tc>
                  <a:txBody>
                    <a:bodyPr/>
                    <a:lstStyle/>
                    <a:p>
                      <a:pPr algn="ctr" rtl="1">
                        <a:lnSpc>
                          <a:spcPct val="150000"/>
                        </a:lnSpc>
                        <a:spcAft>
                          <a:spcPts val="0"/>
                        </a:spcAft>
                      </a:pPr>
                      <a:r>
                        <a:rPr lang="he-IL" sz="1200">
                          <a:effectLst/>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50000"/>
                        </a:lnSpc>
                        <a:spcAft>
                          <a:spcPts val="0"/>
                        </a:spcAft>
                      </a:pPr>
                      <a:r>
                        <a:rPr lang="he-IL" sz="1200">
                          <a:effectLst/>
                        </a:rPr>
                        <a:t>סיכום למידה, העמקה, הכנה וחשיבה</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50000"/>
                        </a:lnSpc>
                        <a:spcAft>
                          <a:spcPts val="0"/>
                        </a:spcAft>
                      </a:pPr>
                      <a:r>
                        <a:rPr lang="he-IL" sz="1200" dirty="0" smtClean="0">
                          <a:effectLst/>
                        </a:rPr>
                        <a:t> תרגיל כתיבה או</a:t>
                      </a:r>
                      <a:r>
                        <a:rPr lang="en-US" sz="1200" dirty="0" smtClean="0">
                          <a:effectLst/>
                        </a:rPr>
                        <a:t/>
                      </a:r>
                      <a:br>
                        <a:rPr lang="en-US" sz="1200" dirty="0" smtClean="0">
                          <a:effectLst/>
                        </a:rPr>
                      </a:br>
                      <a:r>
                        <a:rPr lang="he-IL" sz="1200" dirty="0" smtClean="0">
                          <a:effectLst/>
                        </a:rPr>
                        <a:t>רפלקציה או</a:t>
                      </a:r>
                      <a:r>
                        <a:rPr lang="en-US" sz="1200" dirty="0" smtClean="0">
                          <a:effectLst/>
                        </a:rPr>
                        <a:t/>
                      </a:r>
                      <a:br>
                        <a:rPr lang="en-US" sz="1200" dirty="0" smtClean="0">
                          <a:effectLst/>
                        </a:rPr>
                      </a:br>
                      <a:r>
                        <a:rPr lang="he-IL" sz="1200" dirty="0" smtClean="0">
                          <a:effectLst/>
                        </a:rPr>
                        <a:t>עבודה</a:t>
                      </a:r>
                      <a:r>
                        <a:rPr lang="he-IL" sz="1200" baseline="0" dirty="0" smtClean="0">
                          <a:effectLst/>
                        </a:rPr>
                        <a:t> מסכמת</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50000"/>
                        </a:lnSpc>
                        <a:spcAft>
                          <a:spcPts val="0"/>
                        </a:spcAft>
                      </a:pPr>
                      <a:r>
                        <a:rPr lang="he-IL" sz="1200" dirty="0" smtClean="0">
                          <a:effectLst/>
                        </a:rPr>
                        <a:t>20%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9807">
                <a:tc>
                  <a:txBody>
                    <a:bodyPr/>
                    <a:lstStyle/>
                    <a:p>
                      <a:pPr algn="ctr" rtl="1">
                        <a:lnSpc>
                          <a:spcPct val="150000"/>
                        </a:lnSpc>
                        <a:spcAft>
                          <a:spcPts val="0"/>
                        </a:spcAft>
                      </a:pPr>
                      <a:r>
                        <a:rPr lang="he-IL" sz="1200">
                          <a:effectLst/>
                        </a:rPr>
                        <a:t>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50000"/>
                        </a:lnSpc>
                        <a:spcAft>
                          <a:spcPts val="0"/>
                        </a:spcAft>
                      </a:pPr>
                      <a:r>
                        <a:rPr lang="he-IL" sz="1200" dirty="0">
                          <a:effectLst/>
                        </a:rPr>
                        <a:t>יצירת תהליך לימודי, העמקת רפלקציה, קבלת משוב לצורך העתיד</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50000"/>
                        </a:lnSpc>
                        <a:spcAft>
                          <a:spcPts val="0"/>
                        </a:spcAft>
                      </a:pPr>
                      <a:r>
                        <a:rPr lang="he-IL" sz="1100" dirty="0" smtClean="0">
                          <a:effectLst/>
                        </a:rPr>
                        <a:t>הכנת</a:t>
                      </a:r>
                      <a:r>
                        <a:rPr lang="he-IL" sz="1100" baseline="0" dirty="0" smtClean="0">
                          <a:effectLst/>
                        </a:rPr>
                        <a:t> דף מקורות או ביצוע ראיון או למידה משותפת עם קבוצה אחרת</a:t>
                      </a:r>
                      <a:endParaRPr lang="he-IL" sz="1100" baseline="0" dirty="0" smtClean="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50000"/>
                        </a:lnSpc>
                        <a:spcAft>
                          <a:spcPts val="0"/>
                        </a:spcAft>
                      </a:pPr>
                      <a:r>
                        <a:rPr lang="he-IL" sz="1200" dirty="0" smtClean="0">
                          <a:effectLst/>
                        </a:rPr>
                        <a:t>30%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8560">
                <a:tc>
                  <a:txBody>
                    <a:bodyPr/>
                    <a:lstStyle/>
                    <a:p>
                      <a:pPr algn="ctr" rtl="1">
                        <a:lnSpc>
                          <a:spcPct val="150000"/>
                        </a:lnSpc>
                        <a:spcAft>
                          <a:spcPts val="0"/>
                        </a:spcAft>
                      </a:pPr>
                      <a:r>
                        <a:rPr lang="he-IL" sz="1200" dirty="0">
                          <a:effectLst/>
                        </a:rPr>
                        <a:t>3)</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50000"/>
                        </a:lnSpc>
                        <a:spcAft>
                          <a:spcPts val="0"/>
                        </a:spcAft>
                      </a:pPr>
                      <a:r>
                        <a:rPr lang="he-IL" sz="1200" dirty="0" smtClean="0">
                          <a:effectLst/>
                        </a:rPr>
                        <a:t>חיבור </a:t>
                      </a:r>
                      <a:r>
                        <a:rPr lang="he-IL" sz="1200" dirty="0">
                          <a:effectLst/>
                        </a:rPr>
                        <a:t>בין הלימוד לחיים, העמקה וחיבור לנפש הלומד, פיתוח יצירתיות</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50000"/>
                        </a:lnSpc>
                        <a:spcAft>
                          <a:spcPts val="0"/>
                        </a:spcAft>
                      </a:pPr>
                      <a:r>
                        <a:rPr lang="he-IL" sz="1200" dirty="0">
                          <a:effectLst/>
                        </a:rPr>
                        <a:t>מטלת ביצוע גדולה או שתי עבודות יצירתיות קטנות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50000"/>
                        </a:lnSpc>
                        <a:spcAft>
                          <a:spcPts val="0"/>
                        </a:spcAft>
                      </a:pPr>
                      <a:r>
                        <a:rPr lang="he-IL" sz="1200" dirty="0" smtClean="0">
                          <a:effectLst/>
                        </a:rPr>
                        <a:t>50%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2495550" y="3173983"/>
            <a:ext cx="407804"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2563" algn="l" defTabSz="914400" rtl="1"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endParaRPr>
          </a:p>
          <a:p>
            <a:pPr marL="0" marR="0" lvl="0" indent="182563"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 name="מלבן 4"/>
          <p:cNvSpPr/>
          <p:nvPr/>
        </p:nvSpPr>
        <p:spPr>
          <a:xfrm>
            <a:off x="5113368" y="2451283"/>
            <a:ext cx="6012493" cy="4196220"/>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rtl="1"/>
            <a:r>
              <a:rPr lang="he-IL" sz="2000" b="1" dirty="0" smtClean="0">
                <a:solidFill>
                  <a:schemeClr val="accent1">
                    <a:lumMod val="60000"/>
                    <a:lumOff val="40000"/>
                  </a:schemeClr>
                </a:solidFill>
              </a:rPr>
              <a:t>מהו תלקיט? </a:t>
            </a:r>
          </a:p>
          <a:p>
            <a:pPr algn="just" rtl="1"/>
            <a:r>
              <a:rPr lang="he-IL" sz="1400" dirty="0" smtClean="0"/>
              <a:t>תלקיט המטלות הוא לקט תוצרי למידה שהתלמיד אוסף לאורך כל תהליך הלמידה ואשר בכוחם לשקף עבור הקורא את הדרך שעבר התלמיד.   </a:t>
            </a:r>
          </a:p>
          <a:p>
            <a:pPr algn="just" rtl="1"/>
            <a:r>
              <a:rPr lang="he-IL" sz="1400" dirty="0" smtClean="0"/>
              <a:t>עוד על תלקיט ניתן לקרוא </a:t>
            </a:r>
            <a:r>
              <a:rPr lang="he-IL" sz="1400" dirty="0" smtClean="0">
                <a:ln>
                  <a:solidFill>
                    <a:schemeClr val="accent1">
                      <a:lumMod val="60000"/>
                      <a:lumOff val="40000"/>
                    </a:schemeClr>
                  </a:solidFill>
                </a:ln>
                <a:hlinkClick r:id="rId2"/>
              </a:rPr>
              <a:t>כאן</a:t>
            </a:r>
            <a:endParaRPr lang="he-IL" sz="1400" dirty="0">
              <a:ln>
                <a:solidFill>
                  <a:schemeClr val="accent1">
                    <a:lumMod val="60000"/>
                    <a:lumOff val="40000"/>
                  </a:schemeClr>
                </a:solidFill>
              </a:ln>
            </a:endParaRPr>
          </a:p>
          <a:p>
            <a:pPr algn="just" rtl="1"/>
            <a:endParaRPr lang="en-US" sz="2000" b="1" dirty="0" smtClean="0">
              <a:solidFill>
                <a:schemeClr val="accent1">
                  <a:lumMod val="60000"/>
                  <a:lumOff val="40000"/>
                </a:schemeClr>
              </a:solidFill>
            </a:endParaRPr>
          </a:p>
          <a:p>
            <a:pPr algn="just" rtl="1"/>
            <a:r>
              <a:rPr lang="he-IL" sz="2000" b="1" dirty="0" smtClean="0">
                <a:solidFill>
                  <a:schemeClr val="accent1">
                    <a:lumMod val="60000"/>
                    <a:lumOff val="40000"/>
                  </a:schemeClr>
                </a:solidFill>
              </a:rPr>
              <a:t>איך </a:t>
            </a:r>
            <a:r>
              <a:rPr lang="he-IL" sz="2000" b="1" dirty="0">
                <a:solidFill>
                  <a:schemeClr val="accent1">
                    <a:lumMod val="60000"/>
                    <a:lumOff val="40000"/>
                  </a:schemeClr>
                </a:solidFill>
              </a:rPr>
              <a:t>מכינים הערכה </a:t>
            </a:r>
            <a:r>
              <a:rPr lang="he-IL" sz="2000" b="1" dirty="0" smtClean="0">
                <a:solidFill>
                  <a:schemeClr val="accent1">
                    <a:lumMod val="60000"/>
                    <a:lumOff val="40000"/>
                  </a:schemeClr>
                </a:solidFill>
              </a:rPr>
              <a:t>באמצעות תלקיט</a:t>
            </a:r>
            <a:r>
              <a:rPr lang="he-IL" sz="2000" b="1" dirty="0">
                <a:solidFill>
                  <a:schemeClr val="accent1">
                    <a:lumMod val="60000"/>
                    <a:lumOff val="40000"/>
                  </a:schemeClr>
                </a:solidFill>
              </a:rPr>
              <a:t>? </a:t>
            </a:r>
          </a:p>
          <a:p>
            <a:pPr algn="just" rtl="1"/>
            <a:r>
              <a:rPr lang="he-IL" sz="1400" dirty="0" smtClean="0">
                <a:sym typeface="Wingdings" panose="05000000000000000000" pitchFamily="2" charset="2"/>
              </a:rPr>
              <a:t>  </a:t>
            </a:r>
            <a:r>
              <a:rPr lang="he-IL" sz="1400" dirty="0" smtClean="0"/>
              <a:t>בחרו את פרק הלימוד שבו תרצו לערוך הערכה חלופית </a:t>
            </a:r>
          </a:p>
          <a:p>
            <a:pPr algn="just" rtl="1"/>
            <a:r>
              <a:rPr lang="he-IL" sz="1400" dirty="0">
                <a:sym typeface="Wingdings" panose="05000000000000000000" pitchFamily="2" charset="2"/>
              </a:rPr>
              <a:t> </a:t>
            </a:r>
            <a:r>
              <a:rPr lang="he-IL" sz="1400" dirty="0" smtClean="0"/>
              <a:t>בחרו 3-4 תחנות הערכה שבהן ידרשו התלמידים לביצוע מטלה</a:t>
            </a:r>
          </a:p>
          <a:p>
            <a:pPr algn="just" rtl="1"/>
            <a:r>
              <a:rPr lang="he-IL" sz="1400" dirty="0">
                <a:sym typeface="Wingdings" panose="05000000000000000000" pitchFamily="2" charset="2"/>
              </a:rPr>
              <a:t> </a:t>
            </a:r>
            <a:r>
              <a:rPr lang="he-IL" sz="1400" dirty="0" smtClean="0"/>
              <a:t>בחרו מטלות מתאימות לחומר הלימוד ולשלבי הלמידה השונים.  </a:t>
            </a:r>
          </a:p>
          <a:p>
            <a:pPr algn="just" rtl="1"/>
            <a:r>
              <a:rPr lang="en-US" sz="1400" dirty="0" smtClean="0">
                <a:solidFill>
                  <a:schemeClr val="accent1"/>
                </a:solidFill>
              </a:rPr>
              <a:t>	</a:t>
            </a:r>
            <a:r>
              <a:rPr lang="he-IL" sz="1400" b="1" dirty="0" smtClean="0">
                <a:solidFill>
                  <a:schemeClr val="accent1"/>
                </a:solidFill>
              </a:rPr>
              <a:t>תוכלו להיעזר במאגר המטלות שבשקופית הבאה!   </a:t>
            </a:r>
          </a:p>
          <a:p>
            <a:pPr algn="just" rtl="1"/>
            <a:r>
              <a:rPr lang="he-IL" sz="1400" dirty="0" smtClean="0">
                <a:sym typeface="Wingdings" panose="05000000000000000000" pitchFamily="2" charset="2"/>
              </a:rPr>
              <a:t>   </a:t>
            </a:r>
            <a:r>
              <a:rPr lang="he-IL" sz="1400" dirty="0" smtClean="0"/>
              <a:t>דאגו לכך שההיקף הכולל של כל המטלות יחד יהיה בעל משקל מתאים           ל30% מציון הבגרות. </a:t>
            </a:r>
          </a:p>
          <a:p>
            <a:pPr marL="285750" indent="-285750" algn="just" rtl="1">
              <a:buFont typeface="Wingdings" panose="05000000000000000000" pitchFamily="2" charset="2"/>
              <a:buChar char=""/>
            </a:pPr>
            <a:r>
              <a:rPr lang="he-IL" sz="1400" dirty="0" smtClean="0"/>
              <a:t>חלקו את הציון הסופי בין המטלות כך שתהיה הלימה בין </a:t>
            </a:r>
            <a:r>
              <a:rPr lang="he-IL" sz="1400" b="1" u="sng" dirty="0" smtClean="0"/>
              <a:t>היקף הדרישות </a:t>
            </a:r>
            <a:r>
              <a:rPr lang="he-IL" sz="1400" dirty="0" smtClean="0"/>
              <a:t>של המטלה לבין חלקה בציון הסופי. דאגו לכך שהמטלות שבחרתם תהינה </a:t>
            </a:r>
            <a:r>
              <a:rPr lang="he-IL" sz="1400" b="1" u="sng" dirty="0"/>
              <a:t>מגוונות</a:t>
            </a:r>
            <a:r>
              <a:rPr lang="he-IL" sz="1400" dirty="0" smtClean="0"/>
              <a:t> מבחינת סוגי המיומנויות (לדוגמא – רגשי ושכלי, מתוקשב וחברתי, קבוצתי ואישי וכדו') . </a:t>
            </a:r>
            <a:endParaRPr lang="en-US" sz="1400" dirty="0" smtClean="0"/>
          </a:p>
          <a:p>
            <a:pPr marL="285750" indent="-285750" algn="just" rtl="1">
              <a:buFont typeface="Wingdings" panose="05000000000000000000" pitchFamily="2" charset="2"/>
              <a:buChar char=""/>
            </a:pPr>
            <a:r>
              <a:rPr lang="he-IL" sz="1400" dirty="0" smtClean="0"/>
              <a:t>יתרון – יצירת רצף הגיוני בין המטלות באופן שהן מצטרפות לתהליך למידה שלם. </a:t>
            </a:r>
          </a:p>
          <a:p>
            <a:pPr algn="just" rtl="1"/>
            <a:endParaRPr lang="en-US" sz="1600" dirty="0"/>
          </a:p>
        </p:txBody>
      </p:sp>
      <p:sp>
        <p:nvSpPr>
          <p:cNvPr id="6" name="מלבן 5"/>
          <p:cNvSpPr/>
          <p:nvPr/>
        </p:nvSpPr>
        <p:spPr>
          <a:xfrm>
            <a:off x="513567" y="2317314"/>
            <a:ext cx="4384109" cy="2679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he-IL" dirty="0" smtClean="0"/>
              <a:t>דוגמא לבניית תלקיט מטלות</a:t>
            </a:r>
            <a:endParaRPr lang="en-US" dirty="0"/>
          </a:p>
        </p:txBody>
      </p:sp>
      <p:sp>
        <p:nvSpPr>
          <p:cNvPr id="8" name="מלבן 7">
            <a:hlinkClick r:id="rId3" action="ppaction://hlinksldjump"/>
          </p:cNvPr>
          <p:cNvSpPr/>
          <p:nvPr/>
        </p:nvSpPr>
        <p:spPr>
          <a:xfrm>
            <a:off x="722506" y="823355"/>
            <a:ext cx="1773044" cy="429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ln>
                  <a:solidFill>
                    <a:schemeClr val="bg1"/>
                  </a:solidFill>
                </a:ln>
                <a:noFill/>
                <a:hlinkClick r:id="rId4" action="ppaction://hlinksldjump"/>
              </a:rPr>
              <a:t>חזרה</a:t>
            </a:r>
            <a:endParaRPr lang="en-US" dirty="0">
              <a:ln>
                <a:solidFill>
                  <a:schemeClr val="bg1"/>
                </a:solidFill>
              </a:ln>
              <a:noFill/>
            </a:endParaRPr>
          </a:p>
        </p:txBody>
      </p:sp>
    </p:spTree>
    <p:extLst>
      <p:ext uri="{BB962C8B-B14F-4D97-AF65-F5344CB8AC3E}">
        <p14:creationId xmlns:p14="http://schemas.microsoft.com/office/powerpoint/2010/main" val="756569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כוורת המטלות</a:t>
            </a:r>
            <a:br>
              <a:rPr lang="he-IL" dirty="0" smtClean="0"/>
            </a:br>
            <a:r>
              <a:rPr lang="he-IL" sz="2400" dirty="0" smtClean="0"/>
              <a:t>דוגמאות מותאמות ליחידת הלימוד "אמונה וגאולה"</a:t>
            </a:r>
            <a:r>
              <a:rPr lang="he-IL" dirty="0" smtClean="0"/>
              <a:t/>
            </a:r>
            <a:br>
              <a:rPr lang="he-IL" dirty="0" smtClean="0"/>
            </a:br>
            <a:r>
              <a:rPr lang="he-IL" sz="1600" dirty="0" smtClean="0"/>
              <a:t>הערכה לפרק לימוד צריכה לכלול 3-4 מטלות. הקליקו על המטלה כדי להגיע להסביר המפורט</a:t>
            </a:r>
            <a:endParaRPr lang="en-US" sz="1600" dirty="0"/>
          </a:p>
        </p:txBody>
      </p:sp>
      <p:graphicFrame>
        <p:nvGraphicFramePr>
          <p:cNvPr id="41" name="מציין מיקום תוכן 40"/>
          <p:cNvGraphicFramePr>
            <a:graphicFrameLocks noGrp="1"/>
          </p:cNvGraphicFramePr>
          <p:nvPr>
            <p:ph idx="1"/>
            <p:extLst>
              <p:ext uri="{D42A27DB-BD31-4B8C-83A1-F6EECF244321}">
                <p14:modId xmlns:p14="http://schemas.microsoft.com/office/powerpoint/2010/main" val="1270862498"/>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משושה 3"/>
          <p:cNvSpPr/>
          <p:nvPr/>
        </p:nvSpPr>
        <p:spPr>
          <a:xfrm>
            <a:off x="1205058" y="4396636"/>
            <a:ext cx="1102290" cy="92692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400" dirty="0">
                <a:ln>
                  <a:solidFill>
                    <a:schemeClr val="bg1"/>
                  </a:solidFill>
                </a:ln>
                <a:noFill/>
                <a:hlinkClick r:id="rId8" action="ppaction://hlinksldjump"/>
              </a:rPr>
              <a:t>תערוכת כרזות</a:t>
            </a:r>
            <a:endParaRPr lang="en-US" sz="1400" dirty="0">
              <a:ln>
                <a:solidFill>
                  <a:schemeClr val="bg1"/>
                </a:solidFill>
              </a:ln>
              <a:noFill/>
            </a:endParaRPr>
          </a:p>
        </p:txBody>
      </p:sp>
      <p:sp>
        <p:nvSpPr>
          <p:cNvPr id="5" name="מלבן 4"/>
          <p:cNvSpPr/>
          <p:nvPr/>
        </p:nvSpPr>
        <p:spPr>
          <a:xfrm>
            <a:off x="8758321" y="6114714"/>
            <a:ext cx="2776654" cy="4906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9" action="ppaction://hlinksldjump"/>
              </a:rPr>
              <a:t>חזרה לתפריט הראשי</a:t>
            </a:r>
            <a:endParaRPr lang="en-US" dirty="0">
              <a:ln>
                <a:solidFill>
                  <a:schemeClr val="bg1"/>
                </a:solidFill>
              </a:ln>
              <a:noFill/>
            </a:endParaRPr>
          </a:p>
        </p:txBody>
      </p:sp>
    </p:spTree>
    <p:extLst>
      <p:ext uri="{BB962C8B-B14F-4D97-AF65-F5344CB8AC3E}">
        <p14:creationId xmlns:p14="http://schemas.microsoft.com/office/powerpoint/2010/main" val="1350870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dirty="0" err="1" smtClean="0"/>
              <a:t>הדיבייט</a:t>
            </a:r>
            <a:r>
              <a:rPr lang="he-IL" dirty="0" smtClean="0"/>
              <a:t>- </a:t>
            </a:r>
            <a:r>
              <a:rPr lang="he-IL" dirty="0" err="1" smtClean="0"/>
              <a:t>שיג</a:t>
            </a:r>
            <a:r>
              <a:rPr lang="he-IL" dirty="0" smtClean="0"/>
              <a:t> ושיח</a:t>
            </a:r>
            <a:br>
              <a:rPr lang="he-IL" dirty="0" smtClean="0"/>
            </a:br>
            <a:r>
              <a:rPr lang="he-IL" dirty="0" smtClean="0"/>
              <a:t>מתאים במיוחד לפרק גאולה וימות המשיח</a:t>
            </a:r>
            <a:endParaRPr lang="en-US" dirty="0"/>
          </a:p>
        </p:txBody>
      </p:sp>
      <p:sp>
        <p:nvSpPr>
          <p:cNvPr id="3" name="מציין מיקום טקסט 2"/>
          <p:cNvSpPr>
            <a:spLocks noGrp="1"/>
          </p:cNvSpPr>
          <p:nvPr>
            <p:ph type="body" idx="1"/>
          </p:nvPr>
        </p:nvSpPr>
        <p:spPr/>
        <p:txBody>
          <a:bodyPr/>
          <a:lstStyle/>
          <a:p>
            <a:r>
              <a:rPr lang="he-IL" dirty="0" smtClean="0"/>
              <a:t>כללים </a:t>
            </a:r>
            <a:endParaRPr lang="en-US" dirty="0"/>
          </a:p>
        </p:txBody>
      </p:sp>
      <p:sp>
        <p:nvSpPr>
          <p:cNvPr id="4" name="מציין מיקום טקסט 3"/>
          <p:cNvSpPr>
            <a:spLocks noGrp="1"/>
          </p:cNvSpPr>
          <p:nvPr>
            <p:ph type="body" sz="half" idx="15"/>
          </p:nvPr>
        </p:nvSpPr>
        <p:spPr/>
        <p:txBody>
          <a:bodyPr>
            <a:normAutofit fontScale="85000" lnSpcReduction="20000"/>
          </a:bodyPr>
          <a:lstStyle/>
          <a:p>
            <a:pPr lvl="0" algn="r" rtl="1">
              <a:lnSpc>
                <a:spcPct val="120000"/>
              </a:lnSpc>
            </a:pPr>
            <a:r>
              <a:rPr lang="he-IL" altLang="he-IL" dirty="0"/>
              <a:t>היו"ר לא מתערב בתכנים, אלא רק מנהל את הדיון והזמנים.</a:t>
            </a:r>
          </a:p>
          <a:p>
            <a:pPr lvl="0" algn="r" rtl="1">
              <a:lnSpc>
                <a:spcPct val="120000"/>
              </a:lnSpc>
            </a:pPr>
            <a:r>
              <a:rPr lang="he-IL" altLang="he-IL" dirty="0"/>
              <a:t>כל נאום נמשך 2 דקות, לחלופין בין התומכים והמתנגדים בשני סבבים.</a:t>
            </a:r>
          </a:p>
          <a:p>
            <a:pPr algn="r" rtl="1">
              <a:lnSpc>
                <a:spcPct val="120000"/>
              </a:lnSpc>
            </a:pPr>
            <a:r>
              <a:rPr lang="he-IL" altLang="he-IL" dirty="0"/>
              <a:t>חובה על כל אחד מהצדדים להתייחס לטענות הצד השני. </a:t>
            </a:r>
          </a:p>
          <a:p>
            <a:pPr algn="r" rtl="1">
              <a:lnSpc>
                <a:spcPct val="120000"/>
              </a:lnSpc>
              <a:buClr>
                <a:srgbClr val="17375E"/>
              </a:buClr>
            </a:pPr>
            <a:endParaRPr lang="he-IL" altLang="he-IL" b="1" dirty="0">
              <a:cs typeface="Guttman David" pitchFamily="2" charset="-79"/>
            </a:endParaRPr>
          </a:p>
          <a:p>
            <a:pPr algn="r" rtl="1">
              <a:lnSpc>
                <a:spcPct val="120000"/>
              </a:lnSpc>
              <a:buClr>
                <a:srgbClr val="17375E"/>
              </a:buClr>
            </a:pPr>
            <a:r>
              <a:rPr lang="he-IL" altLang="he-IL" b="1" dirty="0">
                <a:cs typeface="Guttman David" pitchFamily="2" charset="-79"/>
              </a:rPr>
              <a:t>למתקדמים</a:t>
            </a:r>
          </a:p>
          <a:p>
            <a:pPr algn="r" rtl="1">
              <a:lnSpc>
                <a:spcPct val="120000"/>
              </a:lnSpc>
              <a:buClr>
                <a:srgbClr val="17375E"/>
              </a:buClr>
              <a:buFont typeface="Wingdings" pitchFamily="2" charset="2"/>
              <a:buChar char="§"/>
            </a:pPr>
            <a:r>
              <a:rPr lang="he-IL" altLang="he-IL" dirty="0">
                <a:cs typeface="Guttman David" pitchFamily="2" charset="-79"/>
              </a:rPr>
              <a:t> </a:t>
            </a:r>
            <a:r>
              <a:rPr lang="he-IL" altLang="he-IL" dirty="0"/>
              <a:t>ניתן פעמיים לשאול שאלות (קריאות ביניים של המתנגדים או הקהל) על ידי הרמת יד שאליה הדובר חייב להתייחס תוך 10 שניות.  </a:t>
            </a:r>
          </a:p>
          <a:p>
            <a:endParaRPr lang="en-US" dirty="0"/>
          </a:p>
        </p:txBody>
      </p:sp>
      <p:sp>
        <p:nvSpPr>
          <p:cNvPr id="5" name="מציין מיקום טקסט 4"/>
          <p:cNvSpPr>
            <a:spLocks noGrp="1"/>
          </p:cNvSpPr>
          <p:nvPr>
            <p:ph type="body" sz="quarter" idx="3"/>
          </p:nvPr>
        </p:nvSpPr>
        <p:spPr/>
        <p:txBody>
          <a:bodyPr/>
          <a:lstStyle/>
          <a:p>
            <a:r>
              <a:rPr lang="he-IL" dirty="0" smtClean="0"/>
              <a:t>מטרות</a:t>
            </a:r>
            <a:endParaRPr lang="en-US" dirty="0"/>
          </a:p>
        </p:txBody>
      </p:sp>
      <p:sp>
        <p:nvSpPr>
          <p:cNvPr id="6" name="מציין מיקום טקסט 5"/>
          <p:cNvSpPr>
            <a:spLocks noGrp="1"/>
          </p:cNvSpPr>
          <p:nvPr>
            <p:ph type="body" sz="half" idx="16"/>
          </p:nvPr>
        </p:nvSpPr>
        <p:spPr/>
        <p:txBody>
          <a:bodyPr>
            <a:noAutofit/>
          </a:bodyPr>
          <a:lstStyle/>
          <a:p>
            <a:pPr algn="r" rtl="1"/>
            <a:r>
              <a:rPr lang="he-IL" altLang="he-IL" sz="1200" dirty="0" smtClean="0"/>
              <a:t>פיתוח </a:t>
            </a:r>
            <a:r>
              <a:rPr lang="he-IL" altLang="he-IL" sz="1200" dirty="0"/>
              <a:t>יכולת חשיבה, טיעון והפרכה.</a:t>
            </a:r>
          </a:p>
          <a:p>
            <a:pPr lvl="0" algn="r" rtl="1"/>
            <a:r>
              <a:rPr lang="he-IL" altLang="he-IL" sz="1200" dirty="0"/>
              <a:t>פיתוח יכולת הקשבה ותרבות דיון.</a:t>
            </a:r>
          </a:p>
          <a:p>
            <a:pPr lvl="0" algn="r" rtl="1"/>
            <a:r>
              <a:rPr lang="he-IL" altLang="he-IL" sz="1200" dirty="0" smtClean="0"/>
              <a:t>סיכום המקורות </a:t>
            </a:r>
            <a:r>
              <a:rPr lang="he-IL" altLang="he-IL" sz="1200" dirty="0"/>
              <a:t>בסוגיה </a:t>
            </a:r>
            <a:r>
              <a:rPr lang="he-IL" altLang="he-IL" sz="1200" dirty="0" err="1"/>
              <a:t>האמונית</a:t>
            </a:r>
            <a:r>
              <a:rPr lang="he-IL" altLang="he-IL" sz="1200" dirty="0"/>
              <a:t> </a:t>
            </a:r>
            <a:r>
              <a:rPr lang="he-IL" altLang="he-IL" sz="1200" dirty="0" smtClean="0"/>
              <a:t> והפנמתם</a:t>
            </a:r>
            <a:r>
              <a:rPr lang="he-IL" altLang="he-IL" sz="1200" dirty="0"/>
              <a:t>.</a:t>
            </a:r>
          </a:p>
          <a:p>
            <a:pPr lvl="0" algn="r" rtl="1"/>
            <a:r>
              <a:rPr lang="he-IL" altLang="he-IL" sz="1200" dirty="0" smtClean="0"/>
              <a:t>עידוד חשיבה </a:t>
            </a:r>
            <a:r>
              <a:rPr lang="he-IL" altLang="he-IL" sz="1200" dirty="0"/>
              <a:t>היקפית על הנושא הנלמד.</a:t>
            </a:r>
          </a:p>
          <a:p>
            <a:pPr lvl="0" algn="r" rtl="1"/>
            <a:r>
              <a:rPr lang="he-IL" altLang="he-IL" sz="1200" dirty="0" smtClean="0"/>
              <a:t>שיפור הכישרון </a:t>
            </a:r>
            <a:r>
              <a:rPr lang="he-IL" altLang="he-IL" sz="1200" dirty="0"/>
              <a:t>הרטורי, כושר השכנוע והעמידה בפני קהל.</a:t>
            </a:r>
            <a:endParaRPr lang="en-US" sz="1200" dirty="0"/>
          </a:p>
          <a:p>
            <a:pPr rtl="1" fontAlgn="base"/>
            <a:r>
              <a:rPr lang="he-IL" sz="1200" b="1" dirty="0"/>
              <a:t> </a:t>
            </a:r>
            <a:endParaRPr lang="en-US" sz="1200" dirty="0"/>
          </a:p>
          <a:p>
            <a:pPr rtl="1" fontAlgn="base"/>
            <a:r>
              <a:rPr lang="he-IL" sz="1200" dirty="0" smtClean="0">
                <a:sym typeface="Wingdings" panose="05000000000000000000" pitchFamily="2" charset="2"/>
              </a:rPr>
              <a:t> </a:t>
            </a:r>
            <a:r>
              <a:rPr lang="he-IL" sz="1200" b="1" dirty="0" smtClean="0"/>
              <a:t> </a:t>
            </a:r>
            <a:endParaRPr lang="en-US" sz="1200" dirty="0"/>
          </a:p>
          <a:p>
            <a:pPr rtl="1"/>
            <a:r>
              <a:rPr lang="he-IL" sz="1200" dirty="0"/>
              <a:t> </a:t>
            </a:r>
            <a:endParaRPr lang="en-US" sz="1200" dirty="0"/>
          </a:p>
        </p:txBody>
      </p:sp>
      <p:sp>
        <p:nvSpPr>
          <p:cNvPr id="7" name="מציין מיקום טקסט 6"/>
          <p:cNvSpPr>
            <a:spLocks noGrp="1"/>
          </p:cNvSpPr>
          <p:nvPr>
            <p:ph type="body" sz="quarter" idx="13"/>
          </p:nvPr>
        </p:nvSpPr>
        <p:spPr/>
        <p:txBody>
          <a:bodyPr/>
          <a:lstStyle/>
          <a:p>
            <a:r>
              <a:rPr lang="he-IL" dirty="0" smtClean="0"/>
              <a:t>מהו </a:t>
            </a:r>
            <a:r>
              <a:rPr lang="he-IL" dirty="0" err="1" smtClean="0"/>
              <a:t>דיבייט</a:t>
            </a:r>
            <a:r>
              <a:rPr lang="he-IL" dirty="0" smtClean="0"/>
              <a:t> ?</a:t>
            </a:r>
            <a:endParaRPr lang="en-US" dirty="0"/>
          </a:p>
        </p:txBody>
      </p:sp>
      <p:sp>
        <p:nvSpPr>
          <p:cNvPr id="8" name="מציין מיקום טקסט 7"/>
          <p:cNvSpPr>
            <a:spLocks noGrp="1"/>
          </p:cNvSpPr>
          <p:nvPr>
            <p:ph type="body" sz="half" idx="17"/>
          </p:nvPr>
        </p:nvSpPr>
        <p:spPr/>
        <p:txBody>
          <a:bodyPr>
            <a:noAutofit/>
          </a:bodyPr>
          <a:lstStyle/>
          <a:p>
            <a:pPr lvl="0" algn="r" rtl="1">
              <a:lnSpc>
                <a:spcPct val="120000"/>
              </a:lnSpc>
            </a:pPr>
            <a:r>
              <a:rPr lang="he-IL" altLang="he-IL" sz="1200" dirty="0" err="1" smtClean="0"/>
              <a:t>הדיבייט</a:t>
            </a:r>
            <a:r>
              <a:rPr lang="he-IL" altLang="he-IL" sz="1200" dirty="0" smtClean="0"/>
              <a:t> הוא תחרות נאומים קצרים סביב נושא שנוי במחלוקת</a:t>
            </a:r>
          </a:p>
          <a:p>
            <a:pPr lvl="0" algn="r" rtl="1">
              <a:lnSpc>
                <a:spcPct val="120000"/>
              </a:lnSpc>
            </a:pPr>
            <a:r>
              <a:rPr lang="he-IL" altLang="he-IL" sz="1200" dirty="0" smtClean="0"/>
              <a:t>הכיתה יושבת כקהל כשלפניה קבוצת תלמידים "מתנגדים"</a:t>
            </a:r>
            <a:r>
              <a:rPr lang="en-US" altLang="he-IL" sz="1200" dirty="0" smtClean="0"/>
              <a:t> </a:t>
            </a:r>
            <a:r>
              <a:rPr lang="he-IL" altLang="he-IL" sz="1200" dirty="0" smtClean="0"/>
              <a:t>ו"תומכים"</a:t>
            </a:r>
            <a:r>
              <a:rPr lang="en-US" altLang="he-IL" sz="1200" dirty="0" smtClean="0"/>
              <a:t> </a:t>
            </a:r>
            <a:r>
              <a:rPr lang="he-IL" altLang="he-IL" sz="1200" dirty="0" smtClean="0"/>
              <a:t>ותלמיד אחד המשמש כיו"ר </a:t>
            </a:r>
            <a:r>
              <a:rPr lang="he-IL" altLang="he-IL" sz="1200" dirty="0" err="1" smtClean="0"/>
              <a:t>הדיבייט</a:t>
            </a:r>
            <a:endParaRPr lang="he-IL" altLang="he-IL" sz="1200" dirty="0" smtClean="0"/>
          </a:p>
          <a:p>
            <a:pPr lvl="0" algn="r" rtl="1">
              <a:lnSpc>
                <a:spcPct val="120000"/>
              </a:lnSpc>
            </a:pPr>
            <a:r>
              <a:rPr lang="he-IL" altLang="he-IL" sz="1200" dirty="0" smtClean="0"/>
              <a:t>תחומים דומים:</a:t>
            </a:r>
            <a:r>
              <a:rPr lang="en-US" altLang="he-IL" sz="1200" dirty="0" smtClean="0"/>
              <a:t/>
            </a:r>
            <a:br>
              <a:rPr lang="en-US" altLang="he-IL" sz="1200" dirty="0" smtClean="0"/>
            </a:br>
            <a:r>
              <a:rPr lang="en-US" altLang="he-IL" sz="1200" dirty="0" smtClean="0"/>
              <a:t> </a:t>
            </a:r>
            <a:r>
              <a:rPr lang="he-IL" altLang="he-IL" sz="1200" dirty="0" smtClean="0"/>
              <a:t>משפט פומבי, דיון פרלמנטרי, הנחיית מעגל דיון. </a:t>
            </a:r>
          </a:p>
          <a:p>
            <a:pPr lvl="0" algn="r" rtl="1">
              <a:lnSpc>
                <a:spcPct val="120000"/>
              </a:lnSpc>
            </a:pPr>
            <a:r>
              <a:rPr lang="he-IL" altLang="he-IL" sz="1200" dirty="0" smtClean="0"/>
              <a:t>עוד על </a:t>
            </a:r>
            <a:r>
              <a:rPr lang="he-IL" altLang="he-IL" sz="1200" dirty="0" err="1" smtClean="0"/>
              <a:t>דיבייטינג</a:t>
            </a:r>
            <a:r>
              <a:rPr lang="he-IL" altLang="he-IL" sz="1200" dirty="0" smtClean="0"/>
              <a:t> ראו כאן :</a:t>
            </a:r>
          </a:p>
          <a:p>
            <a:pPr lvl="0" algn="r">
              <a:lnSpc>
                <a:spcPct val="120000"/>
              </a:lnSpc>
            </a:pPr>
            <a:r>
              <a:rPr lang="en-US" altLang="he-IL" dirty="0">
                <a:ln>
                  <a:solidFill>
                    <a:srgbClr val="EA1E89"/>
                  </a:solidFill>
                </a:ln>
                <a:solidFill>
                  <a:schemeClr val="accent1">
                    <a:lumMod val="60000"/>
                    <a:lumOff val="40000"/>
                  </a:schemeClr>
                </a:solidFill>
                <a:hlinkClick r:id="rId2"/>
              </a:rPr>
              <a:t>http://www.ceci.org.il/education/debate</a:t>
            </a:r>
            <a:r>
              <a:rPr lang="he-IL" altLang="he-IL" dirty="0">
                <a:ln>
                  <a:solidFill>
                    <a:srgbClr val="EA1E89"/>
                  </a:solidFill>
                </a:ln>
                <a:solidFill>
                  <a:schemeClr val="accent1">
                    <a:lumMod val="60000"/>
                    <a:lumOff val="40000"/>
                  </a:schemeClr>
                </a:solidFill>
              </a:rPr>
              <a:t> </a:t>
            </a:r>
          </a:p>
          <a:p>
            <a:pPr algn="r" rtl="1">
              <a:lnSpc>
                <a:spcPct val="120000"/>
              </a:lnSpc>
            </a:pPr>
            <a:endParaRPr lang="en-US" sz="1200" dirty="0"/>
          </a:p>
        </p:txBody>
      </p:sp>
      <p:sp>
        <p:nvSpPr>
          <p:cNvPr id="9" name="מלבן 8">
            <a:hlinkClick r:id="rId3" action="ppaction://hlinksldjump"/>
          </p:cNvPr>
          <p:cNvSpPr/>
          <p:nvPr/>
        </p:nvSpPr>
        <p:spPr>
          <a:xfrm>
            <a:off x="649672" y="640863"/>
            <a:ext cx="1773044" cy="429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600" dirty="0">
                <a:ln>
                  <a:solidFill>
                    <a:schemeClr val="bg1"/>
                  </a:solidFill>
                </a:ln>
                <a:solidFill>
                  <a:schemeClr val="bg1"/>
                </a:solidFill>
                <a:hlinkClick r:id="rId3" action="ppaction://hlinksldjump"/>
              </a:rPr>
              <a:t>חזרה</a:t>
            </a:r>
            <a:endParaRPr lang="en-US" sz="1600" dirty="0">
              <a:ln>
                <a:solidFill>
                  <a:schemeClr val="bg1"/>
                </a:solidFill>
              </a:ln>
              <a:solidFill>
                <a:schemeClr val="bg1"/>
              </a:solidFill>
            </a:endParaRPr>
          </a:p>
        </p:txBody>
      </p:sp>
    </p:spTree>
    <p:extLst>
      <p:ext uri="{BB962C8B-B14F-4D97-AF65-F5344CB8AC3E}">
        <p14:creationId xmlns:p14="http://schemas.microsoft.com/office/powerpoint/2010/main" val="174153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54953" y="1140936"/>
            <a:ext cx="8825659" cy="706964"/>
          </a:xfrm>
        </p:spPr>
        <p:txBody>
          <a:bodyPr>
            <a:normAutofit fontScale="90000"/>
          </a:bodyPr>
          <a:lstStyle/>
          <a:p>
            <a:pPr algn="r" rtl="1"/>
            <a:r>
              <a:rPr lang="he-IL" sz="4400" dirty="0" smtClean="0"/>
              <a:t>הפקת אירוע – </a:t>
            </a:r>
            <a:r>
              <a:rPr lang="he-IL" dirty="0" smtClean="0"/>
              <a:t/>
            </a:r>
            <a:br>
              <a:rPr lang="he-IL" dirty="0" smtClean="0"/>
            </a:br>
            <a:r>
              <a:rPr lang="he-IL" sz="3100" dirty="0" smtClean="0"/>
              <a:t>תהליך הלמידה מוביל להפקת אירוע שבו נעשה שימוש פעיל ויצירתי בתכנים שנלמדו תוך עבודת צוות </a:t>
            </a:r>
            <a:r>
              <a:rPr lang="he-IL" dirty="0" smtClean="0"/>
              <a:t/>
            </a:r>
            <a:br>
              <a:rPr lang="he-IL" dirty="0" smtClean="0"/>
            </a:br>
            <a:endParaRPr lang="en-US" dirty="0"/>
          </a:p>
        </p:txBody>
      </p:sp>
      <p:sp>
        <p:nvSpPr>
          <p:cNvPr id="3" name="מציין מיקום טקסט 2"/>
          <p:cNvSpPr>
            <a:spLocks noGrp="1"/>
          </p:cNvSpPr>
          <p:nvPr>
            <p:ph type="body" idx="1"/>
          </p:nvPr>
        </p:nvSpPr>
        <p:spPr/>
        <p:txBody>
          <a:bodyPr/>
          <a:lstStyle/>
          <a:p>
            <a:r>
              <a:rPr lang="he-IL" dirty="0" smtClean="0"/>
              <a:t>משפט פומבי </a:t>
            </a:r>
            <a:endParaRPr lang="en-US" dirty="0"/>
          </a:p>
        </p:txBody>
      </p:sp>
      <p:sp>
        <p:nvSpPr>
          <p:cNvPr id="4" name="מציין מיקום טקסט 3"/>
          <p:cNvSpPr>
            <a:spLocks noGrp="1"/>
          </p:cNvSpPr>
          <p:nvPr>
            <p:ph type="body" sz="half" idx="15"/>
          </p:nvPr>
        </p:nvSpPr>
        <p:spPr/>
        <p:txBody>
          <a:bodyPr/>
          <a:lstStyle/>
          <a:p>
            <a:pPr algn="r" rtl="1"/>
            <a:r>
              <a:rPr lang="he-IL" dirty="0" smtClean="0"/>
              <a:t>מותאם לפרק "גאולה וימות המשיח"</a:t>
            </a:r>
          </a:p>
          <a:p>
            <a:pPr algn="r" rtl="1"/>
            <a:r>
              <a:rPr lang="he-IL" dirty="0" smtClean="0"/>
              <a:t>ניתן להתאים לפרקים נוספים. </a:t>
            </a:r>
          </a:p>
          <a:p>
            <a:pPr algn="r" rtl="1"/>
            <a:r>
              <a:rPr lang="he-IL" dirty="0" smtClean="0"/>
              <a:t>התלמידים מעמידים לדין תורה את מדינת ישראל ומביאים כעדים את ההוגים שנלמדו ועדויות נוספות</a:t>
            </a:r>
          </a:p>
          <a:p>
            <a:pPr algn="r" rtl="1"/>
            <a:r>
              <a:rPr lang="he-IL" dirty="0" smtClean="0"/>
              <a:t>המשפט יכול להתקיים כאירוע בית ספרי לקראת יום העצמאות</a:t>
            </a:r>
          </a:p>
          <a:p>
            <a:pPr algn="r" rtl="1"/>
            <a:r>
              <a:rPr lang="he-IL" dirty="0" smtClean="0"/>
              <a:t>ההערכה תתייחס להבנת הטקסטים, לעיבוד יצירתי שלהם במסגרת המשפט, להפקת האירוע ולעבודת הצוות</a:t>
            </a:r>
            <a:endParaRPr lang="en-US" dirty="0"/>
          </a:p>
        </p:txBody>
      </p:sp>
      <p:sp>
        <p:nvSpPr>
          <p:cNvPr id="5" name="מציין מיקום טקסט 4"/>
          <p:cNvSpPr>
            <a:spLocks noGrp="1"/>
          </p:cNvSpPr>
          <p:nvPr>
            <p:ph type="body" sz="quarter" idx="3"/>
          </p:nvPr>
        </p:nvSpPr>
        <p:spPr/>
        <p:txBody>
          <a:bodyPr/>
          <a:lstStyle/>
          <a:p>
            <a:r>
              <a:rPr lang="he-IL" dirty="0" smtClean="0"/>
              <a:t>יום עיון </a:t>
            </a:r>
            <a:endParaRPr lang="en-US" dirty="0"/>
          </a:p>
        </p:txBody>
      </p:sp>
      <p:sp>
        <p:nvSpPr>
          <p:cNvPr id="6" name="מציין מיקום טקסט 5"/>
          <p:cNvSpPr>
            <a:spLocks noGrp="1"/>
          </p:cNvSpPr>
          <p:nvPr>
            <p:ph type="body" sz="half" idx="16"/>
          </p:nvPr>
        </p:nvSpPr>
        <p:spPr/>
        <p:txBody>
          <a:bodyPr>
            <a:normAutofit lnSpcReduction="10000"/>
          </a:bodyPr>
          <a:lstStyle/>
          <a:p>
            <a:pPr algn="r"/>
            <a:r>
              <a:rPr lang="he-IL" dirty="0" smtClean="0"/>
              <a:t>מותאם לכל אחד מפרקי הלימוד</a:t>
            </a:r>
          </a:p>
          <a:p>
            <a:pPr algn="r"/>
            <a:r>
              <a:rPr lang="he-IL" dirty="0" smtClean="0"/>
              <a:t>התלמידים יכינו סביב הנושא הנלמד יום עיון או ערב עיון בית ספרי או קהילתי</a:t>
            </a:r>
          </a:p>
          <a:p>
            <a:pPr algn="r"/>
            <a:r>
              <a:rPr lang="he-IL" dirty="0" smtClean="0"/>
              <a:t>ניתן קיים כלמידת הורים וילדים</a:t>
            </a:r>
          </a:p>
          <a:p>
            <a:pPr algn="r"/>
            <a:r>
              <a:rPr lang="he-IL" dirty="0" smtClean="0"/>
              <a:t> ניתן לשלב למידה והכנה עם אוכלוסייה אחרת  כגון בי"ס קרוב ממגזר אחר או מרכז יום לקשיש </a:t>
            </a:r>
          </a:p>
          <a:p>
            <a:pPr algn="r"/>
            <a:r>
              <a:rPr lang="he-IL" dirty="0" smtClean="0"/>
              <a:t>ההערכה </a:t>
            </a:r>
            <a:r>
              <a:rPr lang="he-IL" dirty="0" err="1" smtClean="0"/>
              <a:t>תתיחס</a:t>
            </a:r>
            <a:r>
              <a:rPr lang="he-IL" dirty="0" smtClean="0"/>
              <a:t> להבנת הטקסטים, לעיבוד שלהם לתוכנית הערב, להרצאות/סדנאות שיעבירו התלמידים, לאיכות הארגון ועבודת הצוות</a:t>
            </a:r>
            <a:endParaRPr lang="en-US" dirty="0"/>
          </a:p>
        </p:txBody>
      </p:sp>
      <p:sp>
        <p:nvSpPr>
          <p:cNvPr id="7" name="מציין מיקום טקסט 6"/>
          <p:cNvSpPr>
            <a:spLocks noGrp="1"/>
          </p:cNvSpPr>
          <p:nvPr>
            <p:ph type="body" sz="quarter" idx="13"/>
          </p:nvPr>
        </p:nvSpPr>
        <p:spPr/>
        <p:txBody>
          <a:bodyPr/>
          <a:lstStyle/>
          <a:p>
            <a:r>
              <a:rPr lang="he-IL" dirty="0" smtClean="0"/>
              <a:t>טקסים לימי הזיכרון </a:t>
            </a:r>
            <a:endParaRPr lang="en-US" dirty="0"/>
          </a:p>
        </p:txBody>
      </p:sp>
      <p:sp>
        <p:nvSpPr>
          <p:cNvPr id="8" name="מציין מיקום טקסט 7"/>
          <p:cNvSpPr>
            <a:spLocks noGrp="1"/>
          </p:cNvSpPr>
          <p:nvPr>
            <p:ph type="body" sz="half" idx="17"/>
          </p:nvPr>
        </p:nvSpPr>
        <p:spPr/>
        <p:txBody>
          <a:bodyPr/>
          <a:lstStyle/>
          <a:p>
            <a:pPr algn="r" rtl="1"/>
            <a:r>
              <a:rPr lang="he-IL" dirty="0" smtClean="0"/>
              <a:t>מותאם לפרק "אמונה בשעת משבר" </a:t>
            </a:r>
          </a:p>
          <a:p>
            <a:pPr algn="r" rtl="1"/>
            <a:r>
              <a:rPr lang="he-IL" dirty="0" smtClean="0"/>
              <a:t>או לפרק "גאולה וימות המשיח" </a:t>
            </a:r>
          </a:p>
          <a:p>
            <a:pPr algn="r" rtl="1"/>
            <a:r>
              <a:rPr lang="he-IL" dirty="0" smtClean="0"/>
              <a:t>עיבוד הטקסטים שנלמדו לטקס בית ספרי או קהילתי לקראת יום הזיכרון, יום השואה או הנסיעה לפולין</a:t>
            </a:r>
          </a:p>
          <a:p>
            <a:pPr algn="r" rtl="1"/>
            <a:r>
              <a:rPr lang="he-IL" dirty="0" smtClean="0"/>
              <a:t>ההערכה </a:t>
            </a:r>
            <a:r>
              <a:rPr lang="he-IL" dirty="0" err="1" smtClean="0"/>
              <a:t>תתיחס</a:t>
            </a:r>
            <a:r>
              <a:rPr lang="he-IL" dirty="0" smtClean="0"/>
              <a:t> להבנת הטקסט, העיבוד היצירתי שלו, איכות הפקת הטקס ועבודת הצוות</a:t>
            </a:r>
            <a:endParaRPr lang="en-US" dirty="0"/>
          </a:p>
        </p:txBody>
      </p:sp>
      <p:sp>
        <p:nvSpPr>
          <p:cNvPr id="9" name="מלבן 8">
            <a:hlinkClick r:id="rId2" action="ppaction://hlinksldjump"/>
          </p:cNvPr>
          <p:cNvSpPr/>
          <p:nvPr/>
        </p:nvSpPr>
        <p:spPr>
          <a:xfrm>
            <a:off x="574516" y="548385"/>
            <a:ext cx="1773044" cy="429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2" action="ppaction://hlinksldjump"/>
              </a:rPr>
              <a:t>חזרה</a:t>
            </a:r>
            <a:endParaRPr lang="en-US" dirty="0">
              <a:ln>
                <a:solidFill>
                  <a:schemeClr val="bg1"/>
                </a:solidFill>
              </a:ln>
              <a:noFill/>
            </a:endParaRPr>
          </a:p>
        </p:txBody>
      </p:sp>
    </p:spTree>
    <p:extLst>
      <p:ext uri="{BB962C8B-B14F-4D97-AF65-F5344CB8AC3E}">
        <p14:creationId xmlns:p14="http://schemas.microsoft.com/office/powerpoint/2010/main" val="1312631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מיומנויות תקשוב</a:t>
            </a:r>
            <a:br>
              <a:rPr lang="he-IL" dirty="0" smtClean="0"/>
            </a:br>
            <a:r>
              <a:rPr lang="he-IL" sz="2800" dirty="0" smtClean="0"/>
              <a:t>לימוד התורה הנפוץ ביותר בימנו מתרחש ברשת. פיתוח מיומנויות תקשוב יאפשרו לתלמידים להשתמש נכון בכלי זה</a:t>
            </a:r>
            <a:endParaRPr lang="en-US" sz="2800" dirty="0"/>
          </a:p>
        </p:txBody>
      </p:sp>
      <p:sp>
        <p:nvSpPr>
          <p:cNvPr id="3" name="מציין מיקום תוכן 2"/>
          <p:cNvSpPr>
            <a:spLocks noGrp="1"/>
          </p:cNvSpPr>
          <p:nvPr>
            <p:ph sz="half" idx="1"/>
          </p:nvPr>
        </p:nvSpPr>
        <p:spPr>
          <a:xfrm>
            <a:off x="1154953" y="2467628"/>
            <a:ext cx="4895117" cy="4133588"/>
          </a:xfrm>
          <a:solidFill>
            <a:schemeClr val="bg2"/>
          </a:solidFill>
        </p:spPr>
        <p:txBody>
          <a:bodyPr>
            <a:normAutofit fontScale="92500" lnSpcReduction="20000"/>
          </a:bodyPr>
          <a:lstStyle/>
          <a:p>
            <a:pPr algn="just" rtl="1"/>
            <a:r>
              <a:rPr lang="he-IL" b="1" dirty="0" smtClean="0">
                <a:solidFill>
                  <a:schemeClr val="accent1"/>
                </a:solidFill>
              </a:rPr>
              <a:t>איתור, סינון ומיון מידע </a:t>
            </a:r>
            <a:r>
              <a:rPr lang="he-IL" b="1" dirty="0">
                <a:solidFill>
                  <a:schemeClr val="accent1"/>
                </a:solidFill>
              </a:rPr>
              <a:t>רלוונטי מרשת </a:t>
            </a:r>
            <a:r>
              <a:rPr lang="he-IL" b="1" dirty="0" smtClean="0">
                <a:solidFill>
                  <a:schemeClr val="accent1"/>
                </a:solidFill>
              </a:rPr>
              <a:t>האינטרנט</a:t>
            </a:r>
            <a:endParaRPr lang="he-IL" b="1" dirty="0">
              <a:solidFill>
                <a:schemeClr val="accent1"/>
              </a:solidFill>
            </a:endParaRPr>
          </a:p>
          <a:p>
            <a:pPr marL="0" indent="0" algn="just" rtl="1">
              <a:buNone/>
            </a:pPr>
            <a:r>
              <a:rPr lang="he-IL" dirty="0" smtClean="0">
                <a:solidFill>
                  <a:schemeClr val="tx1"/>
                </a:solidFill>
              </a:rPr>
              <a:t>רשת האינטרנט מהווה "ארון הספרים היהודי" של מרבית התלמידים ועל כן יש להקנות להם את היכולת להתמצא ברשת זו. </a:t>
            </a:r>
          </a:p>
          <a:p>
            <a:pPr marL="0" indent="0" algn="just" rtl="1">
              <a:buNone/>
            </a:pPr>
            <a:r>
              <a:rPr lang="he-IL" dirty="0" smtClean="0">
                <a:solidFill>
                  <a:schemeClr val="tx1"/>
                </a:solidFill>
              </a:rPr>
              <a:t>התלמידים ידרשו לקט של מקורות וציטוטים בנושא מסוים בחומר הלימוד מתוך רשת האינטרנט. </a:t>
            </a:r>
          </a:p>
          <a:p>
            <a:pPr marL="0" indent="0" algn="just" rtl="1">
              <a:buNone/>
            </a:pPr>
            <a:r>
              <a:rPr lang="he-IL" dirty="0" smtClean="0">
                <a:solidFill>
                  <a:schemeClr val="tx1"/>
                </a:solidFill>
              </a:rPr>
              <a:t>התלמידים ידרשו-</a:t>
            </a:r>
          </a:p>
          <a:p>
            <a:pPr marL="0" indent="0" algn="just" rtl="1">
              <a:buNone/>
            </a:pPr>
            <a:r>
              <a:rPr lang="he-IL" dirty="0" smtClean="0">
                <a:solidFill>
                  <a:schemeClr val="tx1"/>
                </a:solidFill>
              </a:rPr>
              <a:t>לתאר את שיטת החיפוש. לציין את האתרים שהגיעו אליהם ואת המקורות שבחרו לצטט. למיין את המקורות ולדרג אותם לפי היררכיה פנימית. לנמק את ההיררכיה שיצרו. לתאר את הקשיים שנתקלו בהם ואת ההתלבטויות שהיו להם. </a:t>
            </a:r>
          </a:p>
          <a:p>
            <a:pPr marL="0" indent="0" algn="just" rtl="1">
              <a:buNone/>
            </a:pPr>
            <a:r>
              <a:rPr lang="he-IL" dirty="0" smtClean="0">
                <a:solidFill>
                  <a:schemeClr val="tx1"/>
                </a:solidFill>
              </a:rPr>
              <a:t>מטלה זו יכולה להשתלב עם מטלת כתיבה שמחייבת ניתוח, פרשנות והצגה בדרך מקורית של המקורות שנאספו. </a:t>
            </a:r>
          </a:p>
        </p:txBody>
      </p:sp>
      <p:sp>
        <p:nvSpPr>
          <p:cNvPr id="4" name="מציין מיקום תוכן 3"/>
          <p:cNvSpPr>
            <a:spLocks noGrp="1"/>
          </p:cNvSpPr>
          <p:nvPr>
            <p:ph sz="half" idx="2"/>
          </p:nvPr>
        </p:nvSpPr>
        <p:spPr>
          <a:xfrm>
            <a:off x="6237962" y="2309138"/>
            <a:ext cx="5110619" cy="4572000"/>
          </a:xfrm>
          <a:solidFill>
            <a:schemeClr val="bg2"/>
          </a:solidFill>
        </p:spPr>
        <p:txBody>
          <a:bodyPr>
            <a:normAutofit fontScale="92500" lnSpcReduction="20000"/>
          </a:bodyPr>
          <a:lstStyle/>
          <a:p>
            <a:pPr algn="r" rtl="1"/>
            <a:r>
              <a:rPr lang="he-IL" b="1" dirty="0" smtClean="0">
                <a:solidFill>
                  <a:schemeClr val="accent1"/>
                </a:solidFill>
              </a:rPr>
              <a:t>כתיבת תשובה לפורום שאלות ברשת האינטרנט </a:t>
            </a:r>
          </a:p>
          <a:p>
            <a:pPr algn="r" rtl="1"/>
            <a:endParaRPr lang="en-US" dirty="0"/>
          </a:p>
        </p:txBody>
      </p:sp>
      <p:graphicFrame>
        <p:nvGraphicFramePr>
          <p:cNvPr id="5" name="טבלה 4"/>
          <p:cNvGraphicFramePr>
            <a:graphicFrameLocks noGrp="1"/>
          </p:cNvGraphicFramePr>
          <p:nvPr>
            <p:extLst>
              <p:ext uri="{D42A27DB-BD31-4B8C-83A1-F6EECF244321}">
                <p14:modId xmlns:p14="http://schemas.microsoft.com/office/powerpoint/2010/main" val="4266373894"/>
              </p:ext>
            </p:extLst>
          </p:nvPr>
        </p:nvGraphicFramePr>
        <p:xfrm>
          <a:off x="6810766" y="2699534"/>
          <a:ext cx="4165233" cy="4113860"/>
        </p:xfrm>
        <a:graphic>
          <a:graphicData uri="http://schemas.openxmlformats.org/drawingml/2006/table">
            <a:tbl>
              <a:tblPr rtl="1">
                <a:tableStyleId>{5C22544A-7EE6-4342-B048-85BDC9FD1C3A}</a:tableStyleId>
              </a:tblPr>
              <a:tblGrid>
                <a:gridCol w="4165233"/>
              </a:tblGrid>
              <a:tr h="2523820">
                <a:tc>
                  <a:txBody>
                    <a:bodyPr/>
                    <a:lstStyle/>
                    <a:p>
                      <a:pPr algn="just" rtl="1">
                        <a:lnSpc>
                          <a:spcPct val="100000"/>
                        </a:lnSpc>
                        <a:spcAft>
                          <a:spcPts val="0"/>
                        </a:spcAft>
                      </a:pPr>
                      <a:r>
                        <a:rPr lang="he-IL" sz="1600" kern="50" dirty="0" smtClean="0">
                          <a:effectLst/>
                        </a:rPr>
                        <a:t>נושאי הלימוד ביחידת "אמונה וגאולה"</a:t>
                      </a:r>
                      <a:r>
                        <a:rPr lang="he-IL" sz="1600" kern="50" baseline="0" dirty="0" smtClean="0">
                          <a:effectLst/>
                        </a:rPr>
                        <a:t> מצויים בלב הזהות הדתית של התלמידים. </a:t>
                      </a:r>
                    </a:p>
                    <a:p>
                      <a:pPr algn="just" rtl="1">
                        <a:lnSpc>
                          <a:spcPct val="100000"/>
                        </a:lnSpc>
                        <a:spcAft>
                          <a:spcPts val="0"/>
                        </a:spcAft>
                      </a:pPr>
                      <a:r>
                        <a:rPr lang="he-IL" sz="1600" kern="50" dirty="0" smtClean="0">
                          <a:effectLst/>
                        </a:rPr>
                        <a:t>בקרב </a:t>
                      </a:r>
                      <a:r>
                        <a:rPr lang="he-IL" sz="1600" kern="50" dirty="0">
                          <a:effectLst/>
                        </a:rPr>
                        <a:t>הנוער הדתי גובר השימוש באתרי האינטרנט כדי לשוחח על נושא הזהות הדתית והלבטים המתלווים אליה. הניסיון מלמד על יתרונותיו של השיח </a:t>
                      </a:r>
                      <a:r>
                        <a:rPr lang="he-IL" sz="1600" kern="50" dirty="0" err="1">
                          <a:effectLst/>
                        </a:rPr>
                        <a:t>האמוני</a:t>
                      </a:r>
                      <a:r>
                        <a:rPr lang="he-IL" sz="1600" kern="50" dirty="0">
                          <a:effectLst/>
                        </a:rPr>
                        <a:t> ברשת המאפשר אנונימיות והעלאת ספקות ללא עיכובים.</a:t>
                      </a:r>
                      <a:endParaRPr lang="en-US" sz="1600" kern="50" dirty="0">
                        <a:effectLst/>
                      </a:endParaRPr>
                    </a:p>
                    <a:p>
                      <a:pPr algn="just" rtl="1">
                        <a:lnSpc>
                          <a:spcPct val="100000"/>
                        </a:lnSpc>
                        <a:spcAft>
                          <a:spcPts val="0"/>
                        </a:spcAft>
                      </a:pPr>
                      <a:r>
                        <a:rPr lang="he-IL" sz="1600" kern="50" dirty="0" smtClean="0">
                          <a:effectLst/>
                          <a:latin typeface="+mn-lt"/>
                          <a:ea typeface="+mn-ea"/>
                          <a:cs typeface="+mn-cs"/>
                        </a:rPr>
                        <a:t>במסגר</a:t>
                      </a:r>
                      <a:r>
                        <a:rPr lang="he-IL" sz="1600" kern="50" baseline="0" dirty="0" smtClean="0">
                          <a:effectLst/>
                          <a:latin typeface="+mn-lt"/>
                          <a:ea typeface="+mn-ea"/>
                          <a:cs typeface="+mn-cs"/>
                        </a:rPr>
                        <a:t>ת מטלה זו יכתבו התלמידים תשובה לפורום אינטרנטי (</a:t>
                      </a:r>
                      <a:r>
                        <a:rPr lang="he-IL" sz="1600" kern="50" baseline="0" dirty="0" err="1" smtClean="0">
                          <a:effectLst/>
                          <a:latin typeface="+mn-lt"/>
                          <a:ea typeface="+mn-ea"/>
                          <a:cs typeface="+mn-cs"/>
                        </a:rPr>
                        <a:t>אמיתי</a:t>
                      </a:r>
                      <a:r>
                        <a:rPr lang="he-IL" sz="1600" kern="50" baseline="0" dirty="0" smtClean="0">
                          <a:effectLst/>
                          <a:latin typeface="+mn-lt"/>
                          <a:ea typeface="+mn-ea"/>
                          <a:cs typeface="+mn-cs"/>
                        </a:rPr>
                        <a:t> או כתרגיל בלבד , חיצוני או בית ספרי- תלוי ברמת הכיתה) </a:t>
                      </a:r>
                      <a:endParaRPr lang="en-US" sz="1600" kern="50" dirty="0">
                        <a:effectLst/>
                        <a:latin typeface="Times New Roman" panose="02020603050405020304" pitchFamily="18" charset="0"/>
                        <a:ea typeface="SimSun" panose="02010600030101010101" pitchFamily="2" charset="-122"/>
                        <a:cs typeface="Tahoma" panose="020B0604030504040204" pitchFamily="34" charset="0"/>
                      </a:endParaRPr>
                    </a:p>
                  </a:txBody>
                  <a:tcPr marL="58232" marR="58232" marT="0" marB="0"/>
                </a:tc>
              </a:tr>
              <a:tr h="931718">
                <a:tc>
                  <a:txBody>
                    <a:bodyPr/>
                    <a:lstStyle/>
                    <a:p>
                      <a:pPr algn="just" rtl="1">
                        <a:lnSpc>
                          <a:spcPct val="100000"/>
                        </a:lnSpc>
                        <a:spcAft>
                          <a:spcPts val="0"/>
                        </a:spcAft>
                      </a:pPr>
                      <a:r>
                        <a:rPr lang="he-IL" sz="1600" kern="50" baseline="0" dirty="0" smtClean="0">
                          <a:solidFill>
                            <a:schemeClr val="dk1"/>
                          </a:solidFill>
                          <a:effectLst/>
                          <a:latin typeface="+mn-lt"/>
                          <a:ea typeface="+mn-ea"/>
                          <a:cs typeface="+mn-cs"/>
                        </a:rPr>
                        <a:t>הערכה תתייחס לדיוק של התשובה , עושר המקורות, ולהתייחסות מעמיקה לרבדים שונים הלכתיים, </a:t>
                      </a:r>
                      <a:r>
                        <a:rPr lang="he-IL" sz="1600" kern="50" baseline="0" dirty="0" err="1" smtClean="0">
                          <a:solidFill>
                            <a:schemeClr val="dk1"/>
                          </a:solidFill>
                          <a:effectLst/>
                          <a:latin typeface="+mn-lt"/>
                          <a:ea typeface="+mn-ea"/>
                          <a:cs typeface="+mn-cs"/>
                        </a:rPr>
                        <a:t>אמוניים</a:t>
                      </a:r>
                      <a:r>
                        <a:rPr lang="he-IL" sz="1600" kern="50" baseline="0" dirty="0" smtClean="0">
                          <a:solidFill>
                            <a:schemeClr val="dk1"/>
                          </a:solidFill>
                          <a:effectLst/>
                          <a:latin typeface="+mn-lt"/>
                          <a:ea typeface="+mn-ea"/>
                          <a:cs typeface="+mn-cs"/>
                        </a:rPr>
                        <a:t>, רגשיים, חברתיים ואישים.</a:t>
                      </a:r>
                    </a:p>
                    <a:p>
                      <a:pPr algn="just" rtl="1">
                        <a:lnSpc>
                          <a:spcPct val="100000"/>
                        </a:lnSpc>
                        <a:spcAft>
                          <a:spcPts val="0"/>
                        </a:spcAft>
                      </a:pPr>
                      <a:endParaRPr lang="he-IL" sz="1600" kern="50" baseline="0" dirty="0" smtClean="0">
                        <a:solidFill>
                          <a:schemeClr val="dk1"/>
                        </a:solidFill>
                        <a:effectLst/>
                        <a:latin typeface="+mn-lt"/>
                        <a:ea typeface="+mn-ea"/>
                        <a:cs typeface="+mn-cs"/>
                      </a:endParaRPr>
                    </a:p>
                    <a:p>
                      <a:pPr marL="0" indent="0" algn="r" defTabSz="457200" rtl="0" eaLnBrk="1" latinLnBrk="0" hangingPunct="1">
                        <a:lnSpc>
                          <a:spcPct val="100000"/>
                        </a:lnSpc>
                        <a:spcBef>
                          <a:spcPts val="1000"/>
                        </a:spcBef>
                        <a:spcAft>
                          <a:spcPts val="0"/>
                        </a:spcAft>
                        <a:buClr>
                          <a:schemeClr val="accent1"/>
                        </a:buClr>
                        <a:buSzPct val="80000"/>
                        <a:buFont typeface="Wingdings 3" charset="2"/>
                        <a:buNone/>
                      </a:pPr>
                      <a:r>
                        <a:rPr lang="he-IL" sz="1600" b="0" i="0" kern="1200" dirty="0" smtClean="0">
                          <a:ln>
                            <a:solidFill>
                              <a:srgbClr val="EA1E89"/>
                            </a:solidFill>
                          </a:ln>
                          <a:solidFill>
                            <a:schemeClr val="accent1">
                              <a:lumMod val="60000"/>
                              <a:lumOff val="40000"/>
                            </a:schemeClr>
                          </a:solidFill>
                          <a:latin typeface="+mn-lt"/>
                          <a:ea typeface="+mn-ea"/>
                          <a:cs typeface="+mn-cs"/>
                          <a:hlinkClick r:id="rId2"/>
                        </a:rPr>
                        <a:t>קראו עוד על שיטת ההוראה באמצעות כתיבת שו"ת עצמאי במערכת החינוך היהודי באי </a:t>
                      </a:r>
                      <a:r>
                        <a:rPr lang="he-IL" sz="1600" b="0" i="0" kern="1200" dirty="0" err="1" smtClean="0">
                          <a:ln>
                            <a:solidFill>
                              <a:srgbClr val="EA1E89"/>
                            </a:solidFill>
                          </a:ln>
                          <a:solidFill>
                            <a:schemeClr val="accent1">
                              <a:lumMod val="60000"/>
                              <a:lumOff val="40000"/>
                            </a:schemeClr>
                          </a:solidFill>
                          <a:latin typeface="+mn-lt"/>
                          <a:ea typeface="+mn-ea"/>
                          <a:cs typeface="+mn-cs"/>
                          <a:hlinkClick r:id="rId2"/>
                        </a:rPr>
                        <a:t>ג'רבה</a:t>
                      </a:r>
                      <a:endParaRPr lang="en-US" sz="1600" b="0" i="0" kern="1200" dirty="0">
                        <a:ln>
                          <a:solidFill>
                            <a:srgbClr val="EA1E89"/>
                          </a:solidFill>
                        </a:ln>
                        <a:solidFill>
                          <a:schemeClr val="accent1">
                            <a:lumMod val="60000"/>
                            <a:lumOff val="40000"/>
                          </a:schemeClr>
                        </a:solidFill>
                        <a:latin typeface="+mn-lt"/>
                        <a:ea typeface="+mn-ea"/>
                        <a:cs typeface="+mn-cs"/>
                      </a:endParaRPr>
                    </a:p>
                  </a:txBody>
                  <a:tcPr marL="58232" marR="58232" marT="0" marB="0"/>
                </a:tc>
              </a:tr>
            </a:tbl>
          </a:graphicData>
        </a:graphic>
      </p:graphicFrame>
      <p:sp>
        <p:nvSpPr>
          <p:cNvPr id="6" name="מלבן 5">
            <a:hlinkClick r:id="rId3" action="ppaction://hlinksldjump"/>
          </p:cNvPr>
          <p:cNvSpPr/>
          <p:nvPr/>
        </p:nvSpPr>
        <p:spPr>
          <a:xfrm>
            <a:off x="649672" y="640863"/>
            <a:ext cx="1773044" cy="429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ln>
                  <a:solidFill>
                    <a:schemeClr val="bg1"/>
                  </a:solidFill>
                </a:ln>
                <a:noFill/>
                <a:hlinkClick r:id="rId3" action="ppaction://hlinksldjump"/>
              </a:rPr>
              <a:t>חזרה</a:t>
            </a:r>
            <a:endParaRPr lang="en-US" dirty="0">
              <a:ln>
                <a:solidFill>
                  <a:schemeClr val="bg1"/>
                </a:solidFill>
              </a:ln>
              <a:noFill/>
            </a:endParaRPr>
          </a:p>
        </p:txBody>
      </p:sp>
    </p:spTree>
    <p:extLst>
      <p:ext uri="{BB962C8B-B14F-4D97-AF65-F5344CB8AC3E}">
        <p14:creationId xmlns:p14="http://schemas.microsoft.com/office/powerpoint/2010/main" val="3780316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יונים - חדר ישיבות">
  <a:themeElements>
    <a:clrScheme name="יונים - חדר ישיבות">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יונים - חדר ישיבות">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יונים - חדר ישיבות">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6212</TotalTime>
  <Words>3547</Words>
  <Application>Microsoft Office PowerPoint</Application>
  <PresentationFormat>מסך רחב</PresentationFormat>
  <Paragraphs>479</Paragraphs>
  <Slides>27</Slides>
  <Notes>5</Notes>
  <HiddenSlides>0</HiddenSlides>
  <MMClips>0</MMClips>
  <ScaleCrop>false</ScaleCrop>
  <HeadingPairs>
    <vt:vector size="6" baseType="variant">
      <vt:variant>
        <vt:lpstr>גופנים בשימוש</vt:lpstr>
      </vt:variant>
      <vt:variant>
        <vt:i4>11</vt:i4>
      </vt:variant>
      <vt:variant>
        <vt:lpstr>ערכת נושא</vt:lpstr>
      </vt:variant>
      <vt:variant>
        <vt:i4>1</vt:i4>
      </vt:variant>
      <vt:variant>
        <vt:lpstr>כותרות שקופיות</vt:lpstr>
      </vt:variant>
      <vt:variant>
        <vt:i4>27</vt:i4>
      </vt:variant>
    </vt:vector>
  </HeadingPairs>
  <TitlesOfParts>
    <vt:vector size="39" baseType="lpstr">
      <vt:lpstr>SimSun</vt:lpstr>
      <vt:lpstr>Aharoni</vt:lpstr>
      <vt:lpstr>Arial</vt:lpstr>
      <vt:lpstr>Calibri</vt:lpstr>
      <vt:lpstr>Century Gothic</vt:lpstr>
      <vt:lpstr>David</vt:lpstr>
      <vt:lpstr>Guttman David</vt:lpstr>
      <vt:lpstr>Tahoma</vt:lpstr>
      <vt:lpstr>Times New Roman</vt:lpstr>
      <vt:lpstr>Wingdings</vt:lpstr>
      <vt:lpstr>Wingdings 3</vt:lpstr>
      <vt:lpstr>יונים - חדר ישיבות</vt:lpstr>
      <vt:lpstr>מנהל החינוך הדתי         הפיקוח על הוראת מחשבת ישראל     חלופות בהערכה במחשבת ישראל  </vt:lpstr>
      <vt:lpstr>דברי הסבר לשימוש במצגת </vt:lpstr>
      <vt:lpstr>מהי הערכה חלופית?  דברי הסבר מאת הרב יוחאי רודיק   </vt:lpstr>
      <vt:lpstr>שיטות לביצוע הערכה חלופית- תפריט ראשי </vt:lpstr>
      <vt:lpstr>אבני דרך לבניית תלקיט מטלות</vt:lpstr>
      <vt:lpstr>כוורת המטלות דוגמאות מותאמות ליחידת הלימוד "אמונה וגאולה" הערכה לפרק לימוד צריכה לכלול 3-4 מטלות. הקליקו על המטלה כדי להגיע להסביר המפורט</vt:lpstr>
      <vt:lpstr>הדיבייט- שיג ושיח מתאים במיוחד לפרק גאולה וימות המשיח</vt:lpstr>
      <vt:lpstr>הפקת אירוע –  תהליך הלמידה מוביל להפקת אירוע שבו נעשה שימוש פעיל ויצירתי בתכנים שנלמדו תוך עבודת צוות  </vt:lpstr>
      <vt:lpstr>מיומנויות תקשוב לימוד התורה הנפוץ ביותר בימנו מתרחש ברשת. פיתוח מיומנויות תקשוב יאפשרו לתלמידים להשתמש נכון בכלי זה</vt:lpstr>
      <vt:lpstr>ראיון אישי  עריכת ראיון אישי מתאימה לרבים מפרקי הלימוד והיא כוללת:    בחירת נושא מתוך חומר הלימוד   איתור דמות מתאימה לראיון    הכנת שאלון לקראת ראיון    ביצוע הראיון בפועל    סיכום כתוב של הראיון    כתיבת מסקנות ורפלקציה אישית  כדי שהמטלה תהיה משמעותית יש ללמד בכיתה כיצד לערוך ראיון ולתת משוב לשלבי הביניים השונים  לקריאה על כללים לעריכת ראיון לחצו כאן  </vt:lpstr>
      <vt:lpstr>סיורים ומפגשים  כחלק מתהליך הלמידה התלמידים מייצרים חיבור בין תוכן הלימוד לבין החיים שמחוץ לכיתה </vt:lpstr>
      <vt:lpstr>אומנות ויצירה הבעה לא מילולית של הבנת החומר ויישומו</vt:lpstr>
      <vt:lpstr>הרחבה עצמית של מקורות הלימוד  טיפוח יכולת למידה עצמית ונגישות אל ארון הספרים</vt:lpstr>
      <vt:lpstr>    רפלקציה </vt:lpstr>
      <vt:lpstr>יומן התנסות  המטרה- יישום הידע בחיי התלמידים  דוגמא ליישום בפרק "האדם מחפש את עצמו"</vt:lpstr>
      <vt:lpstr>תרגילי כתיבה – נוסח מטלה לתלמיד דוגמא עבור פרק הלימוד "אדם מחפש את עצמו"</vt:lpstr>
      <vt:lpstr>תרגילי כתיבה  יוצרת  רפלקציה וטיפוח יצירתיות, עושר הבעה ושפה ונקודת מבט אישית קראו עוד על פדגוגיה מבוססת כתיבה (מתאים לפרקים 1,3,4)   </vt:lpstr>
      <vt:lpstr>דוגמאות לקבוצות למידה</vt:lpstr>
      <vt:lpstr>מטרות עבודת חקר  </vt:lpstr>
      <vt:lpstr> מרכיבי עבודת החקר</vt:lpstr>
      <vt:lpstr>הנחיות לכתיבת עבודות חקר</vt:lpstr>
      <vt:lpstr>הצעות לנושאים לעבודת חקר ביחידת אמונה וגאולה</vt:lpstr>
      <vt:lpstr>דוגמאות לשאלות חקר ביחידת אמונה וגאולה</vt:lpstr>
      <vt:lpstr>מחוון לעבודת חקר</vt:lpstr>
      <vt:lpstr>אבני דרך לבניית פרויקט </vt:lpstr>
      <vt:lpstr>מאגר שאלות פוריות ביחידת אמונה וגאולה</vt:lpstr>
      <vt:lpstr>מאגר תוצרים לפרויקט </vt:lpstr>
    </vt:vector>
  </TitlesOfParts>
  <Company>Unknown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חלופות בהערכה לאתר המפמר</dc:title>
  <dc:creator>DELL</dc:creator>
  <cp:lastModifiedBy>עמית</cp:lastModifiedBy>
  <cp:revision>106</cp:revision>
  <dcterms:created xsi:type="dcterms:W3CDTF">2015-01-14T19:55:16Z</dcterms:created>
  <dcterms:modified xsi:type="dcterms:W3CDTF">2015-12-23T20:24:46Z</dcterms:modified>
</cp:coreProperties>
</file>