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5" d="100"/>
          <a:sy n="85" d="100"/>
        </p:scale>
        <p:origin x="-93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9138AB23-BC3D-40EC-9817-1FF8464A61B0}" type="datetimeFigureOut">
              <a:rPr lang="he-IL" smtClean="0"/>
              <a:t>כ"ט/שבט/תשפ"ב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19C6344-812E-49CC-A60A-5C2D3E7730EF}" type="slidenum">
              <a:rPr lang="he-IL" smtClean="0"/>
              <a:t>‹#›</a:t>
            </a:fld>
            <a:endParaRPr lang="he-IL"/>
          </a:p>
        </p:txBody>
      </p:sp>
    </p:spTree>
    <p:extLst>
      <p:ext uri="{BB962C8B-B14F-4D97-AF65-F5344CB8AC3E}">
        <p14:creationId xmlns:p14="http://schemas.microsoft.com/office/powerpoint/2010/main" val="3201286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138AB23-BC3D-40EC-9817-1FF8464A61B0}" type="datetimeFigureOut">
              <a:rPr lang="he-IL" smtClean="0"/>
              <a:t>כ"ט/שבט/תשפ"ב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19C6344-812E-49CC-A60A-5C2D3E7730EF}" type="slidenum">
              <a:rPr lang="he-IL" smtClean="0"/>
              <a:t>‹#›</a:t>
            </a:fld>
            <a:endParaRPr lang="he-IL"/>
          </a:p>
        </p:txBody>
      </p:sp>
    </p:spTree>
    <p:extLst>
      <p:ext uri="{BB962C8B-B14F-4D97-AF65-F5344CB8AC3E}">
        <p14:creationId xmlns:p14="http://schemas.microsoft.com/office/powerpoint/2010/main" val="385045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138AB23-BC3D-40EC-9817-1FF8464A61B0}" type="datetimeFigureOut">
              <a:rPr lang="he-IL" smtClean="0"/>
              <a:t>כ"ט/שבט/תשפ"ב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19C6344-812E-49CC-A60A-5C2D3E7730EF}" type="slidenum">
              <a:rPr lang="he-IL" smtClean="0"/>
              <a:t>‹#›</a:t>
            </a:fld>
            <a:endParaRPr lang="he-IL"/>
          </a:p>
        </p:txBody>
      </p:sp>
    </p:spTree>
    <p:extLst>
      <p:ext uri="{BB962C8B-B14F-4D97-AF65-F5344CB8AC3E}">
        <p14:creationId xmlns:p14="http://schemas.microsoft.com/office/powerpoint/2010/main" val="2787320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138AB23-BC3D-40EC-9817-1FF8464A61B0}" type="datetimeFigureOut">
              <a:rPr lang="he-IL" smtClean="0"/>
              <a:t>כ"ט/שבט/תשפ"ב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19C6344-812E-49CC-A60A-5C2D3E7730EF}" type="slidenum">
              <a:rPr lang="he-IL" smtClean="0"/>
              <a:t>‹#›</a:t>
            </a:fld>
            <a:endParaRPr lang="he-IL"/>
          </a:p>
        </p:txBody>
      </p:sp>
    </p:spTree>
    <p:extLst>
      <p:ext uri="{BB962C8B-B14F-4D97-AF65-F5344CB8AC3E}">
        <p14:creationId xmlns:p14="http://schemas.microsoft.com/office/powerpoint/2010/main" val="2469392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9138AB23-BC3D-40EC-9817-1FF8464A61B0}" type="datetimeFigureOut">
              <a:rPr lang="he-IL" smtClean="0"/>
              <a:t>כ"ט/שבט/תשפ"ב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19C6344-812E-49CC-A60A-5C2D3E7730EF}" type="slidenum">
              <a:rPr lang="he-IL" smtClean="0"/>
              <a:t>‹#›</a:t>
            </a:fld>
            <a:endParaRPr lang="he-IL"/>
          </a:p>
        </p:txBody>
      </p:sp>
    </p:spTree>
    <p:extLst>
      <p:ext uri="{BB962C8B-B14F-4D97-AF65-F5344CB8AC3E}">
        <p14:creationId xmlns:p14="http://schemas.microsoft.com/office/powerpoint/2010/main" val="4123341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9138AB23-BC3D-40EC-9817-1FF8464A61B0}" type="datetimeFigureOut">
              <a:rPr lang="he-IL" smtClean="0"/>
              <a:t>כ"ט/שבט/תשפ"ב</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219C6344-812E-49CC-A60A-5C2D3E7730EF}" type="slidenum">
              <a:rPr lang="he-IL" smtClean="0"/>
              <a:t>‹#›</a:t>
            </a:fld>
            <a:endParaRPr lang="he-IL"/>
          </a:p>
        </p:txBody>
      </p:sp>
    </p:spTree>
    <p:extLst>
      <p:ext uri="{BB962C8B-B14F-4D97-AF65-F5344CB8AC3E}">
        <p14:creationId xmlns:p14="http://schemas.microsoft.com/office/powerpoint/2010/main" val="3962527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9138AB23-BC3D-40EC-9817-1FF8464A61B0}" type="datetimeFigureOut">
              <a:rPr lang="he-IL" smtClean="0"/>
              <a:t>כ"ט/שבט/תשפ"ב</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219C6344-812E-49CC-A60A-5C2D3E7730EF}" type="slidenum">
              <a:rPr lang="he-IL" smtClean="0"/>
              <a:t>‹#›</a:t>
            </a:fld>
            <a:endParaRPr lang="he-IL"/>
          </a:p>
        </p:txBody>
      </p:sp>
    </p:spTree>
    <p:extLst>
      <p:ext uri="{BB962C8B-B14F-4D97-AF65-F5344CB8AC3E}">
        <p14:creationId xmlns:p14="http://schemas.microsoft.com/office/powerpoint/2010/main" val="98122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9138AB23-BC3D-40EC-9817-1FF8464A61B0}" type="datetimeFigureOut">
              <a:rPr lang="he-IL" smtClean="0"/>
              <a:t>כ"ט/שבט/תשפ"ב</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219C6344-812E-49CC-A60A-5C2D3E7730EF}" type="slidenum">
              <a:rPr lang="he-IL" smtClean="0"/>
              <a:t>‹#›</a:t>
            </a:fld>
            <a:endParaRPr lang="he-IL"/>
          </a:p>
        </p:txBody>
      </p:sp>
    </p:spTree>
    <p:extLst>
      <p:ext uri="{BB962C8B-B14F-4D97-AF65-F5344CB8AC3E}">
        <p14:creationId xmlns:p14="http://schemas.microsoft.com/office/powerpoint/2010/main" val="3810771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9138AB23-BC3D-40EC-9817-1FF8464A61B0}" type="datetimeFigureOut">
              <a:rPr lang="he-IL" smtClean="0"/>
              <a:t>כ"ט/שבט/תשפ"ב</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219C6344-812E-49CC-A60A-5C2D3E7730EF}" type="slidenum">
              <a:rPr lang="he-IL" smtClean="0"/>
              <a:t>‹#›</a:t>
            </a:fld>
            <a:endParaRPr lang="he-IL"/>
          </a:p>
        </p:txBody>
      </p:sp>
    </p:spTree>
    <p:extLst>
      <p:ext uri="{BB962C8B-B14F-4D97-AF65-F5344CB8AC3E}">
        <p14:creationId xmlns:p14="http://schemas.microsoft.com/office/powerpoint/2010/main" val="2189024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9138AB23-BC3D-40EC-9817-1FF8464A61B0}" type="datetimeFigureOut">
              <a:rPr lang="he-IL" smtClean="0"/>
              <a:t>כ"ט/שבט/תשפ"ב</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219C6344-812E-49CC-A60A-5C2D3E7730EF}" type="slidenum">
              <a:rPr lang="he-IL" smtClean="0"/>
              <a:t>‹#›</a:t>
            </a:fld>
            <a:endParaRPr lang="he-IL"/>
          </a:p>
        </p:txBody>
      </p:sp>
    </p:spTree>
    <p:extLst>
      <p:ext uri="{BB962C8B-B14F-4D97-AF65-F5344CB8AC3E}">
        <p14:creationId xmlns:p14="http://schemas.microsoft.com/office/powerpoint/2010/main" val="2042449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9138AB23-BC3D-40EC-9817-1FF8464A61B0}" type="datetimeFigureOut">
              <a:rPr lang="he-IL" smtClean="0"/>
              <a:t>כ"ט/שבט/תשפ"ב</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219C6344-812E-49CC-A60A-5C2D3E7730EF}" type="slidenum">
              <a:rPr lang="he-IL" smtClean="0"/>
              <a:t>‹#›</a:t>
            </a:fld>
            <a:endParaRPr lang="he-IL"/>
          </a:p>
        </p:txBody>
      </p:sp>
    </p:spTree>
    <p:extLst>
      <p:ext uri="{BB962C8B-B14F-4D97-AF65-F5344CB8AC3E}">
        <p14:creationId xmlns:p14="http://schemas.microsoft.com/office/powerpoint/2010/main" val="326822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138AB23-BC3D-40EC-9817-1FF8464A61B0}" type="datetimeFigureOut">
              <a:rPr lang="he-IL" smtClean="0"/>
              <a:t>כ"ט/שבט/תשפ"ב</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19C6344-812E-49CC-A60A-5C2D3E7730EF}" type="slidenum">
              <a:rPr lang="he-IL" smtClean="0"/>
              <a:t>‹#›</a:t>
            </a:fld>
            <a:endParaRPr lang="he-IL"/>
          </a:p>
        </p:txBody>
      </p:sp>
    </p:spTree>
    <p:extLst>
      <p:ext uri="{BB962C8B-B14F-4D97-AF65-F5344CB8AC3E}">
        <p14:creationId xmlns:p14="http://schemas.microsoft.com/office/powerpoint/2010/main" val="4278983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תמונה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387826" y="125794"/>
            <a:ext cx="8291941" cy="400110"/>
          </a:xfrm>
          <a:prstGeom prst="rect">
            <a:avLst/>
          </a:prstGeom>
          <a:noFill/>
        </p:spPr>
        <p:txBody>
          <a:bodyPr wrap="square" rtlCol="1">
            <a:spAutoFit/>
          </a:bodyPr>
          <a:lstStyle/>
          <a:p>
            <a:pPr algn="ctr"/>
            <a:r>
              <a:rPr lang="he-IL" sz="2000" b="1" dirty="0" smtClean="0"/>
              <a:t>סקיצה לתוכנית למידה בינתחומית לבית ספר _____________</a:t>
            </a:r>
            <a:endParaRPr lang="he-IL" b="1" dirty="0"/>
          </a:p>
        </p:txBody>
      </p:sp>
      <p:sp>
        <p:nvSpPr>
          <p:cNvPr id="4" name="TextBox 3"/>
          <p:cNvSpPr txBox="1"/>
          <p:nvPr/>
        </p:nvSpPr>
        <p:spPr>
          <a:xfrm>
            <a:off x="387826" y="665834"/>
            <a:ext cx="8327439" cy="314894"/>
          </a:xfrm>
          <a:prstGeom prst="rect">
            <a:avLst/>
          </a:prstGeom>
          <a:noFill/>
        </p:spPr>
        <p:txBody>
          <a:bodyPr wrap="square" rtlCol="1">
            <a:spAutoFit/>
          </a:bodyPr>
          <a:lstStyle/>
          <a:p>
            <a:pPr>
              <a:lnSpc>
                <a:spcPct val="150000"/>
              </a:lnSpc>
            </a:pPr>
            <a:r>
              <a:rPr lang="he-IL" sz="1100" dirty="0" smtClean="0"/>
              <a:t>כיצד תהליך </a:t>
            </a:r>
            <a:r>
              <a:rPr lang="he-IL" sz="1100" dirty="0" smtClean="0"/>
              <a:t>למידה בינתחומי יכול להתאים ולתרום לבית הספר שלכם?</a:t>
            </a:r>
            <a:endParaRPr lang="he-IL" sz="1100" dirty="0"/>
          </a:p>
        </p:txBody>
      </p:sp>
      <p:sp>
        <p:nvSpPr>
          <p:cNvPr id="9" name="TextBox 8"/>
          <p:cNvSpPr txBox="1"/>
          <p:nvPr/>
        </p:nvSpPr>
        <p:spPr>
          <a:xfrm>
            <a:off x="387826" y="2820373"/>
            <a:ext cx="2635494" cy="568810"/>
          </a:xfrm>
          <a:prstGeom prst="rect">
            <a:avLst/>
          </a:prstGeom>
          <a:noFill/>
        </p:spPr>
        <p:txBody>
          <a:bodyPr wrap="square" rtlCol="1">
            <a:spAutoFit/>
          </a:bodyPr>
          <a:lstStyle/>
          <a:p>
            <a:pPr>
              <a:lnSpc>
                <a:spcPct val="150000"/>
              </a:lnSpc>
            </a:pPr>
            <a:r>
              <a:rPr lang="he-IL" sz="1100" dirty="0" smtClean="0"/>
              <a:t>מחשבות ראשוניות—איזה נושאים אתם רוצים ללמד </a:t>
            </a:r>
            <a:r>
              <a:rPr lang="he-IL" sz="1100" dirty="0" smtClean="0"/>
              <a:t>בהתאמה למודל שבחרתם</a:t>
            </a:r>
            <a:r>
              <a:rPr lang="he-IL" sz="1100" dirty="0" smtClean="0"/>
              <a:t>?</a:t>
            </a:r>
          </a:p>
        </p:txBody>
      </p:sp>
      <p:sp>
        <p:nvSpPr>
          <p:cNvPr id="12" name="TextBox 11"/>
          <p:cNvSpPr txBox="1"/>
          <p:nvPr/>
        </p:nvSpPr>
        <p:spPr>
          <a:xfrm>
            <a:off x="3274200" y="2834887"/>
            <a:ext cx="5405570" cy="854080"/>
          </a:xfrm>
          <a:prstGeom prst="rect">
            <a:avLst/>
          </a:prstGeom>
          <a:noFill/>
        </p:spPr>
        <p:txBody>
          <a:bodyPr wrap="square" rtlCol="1">
            <a:spAutoFit/>
          </a:bodyPr>
          <a:lstStyle/>
          <a:p>
            <a:pPr>
              <a:lnSpc>
                <a:spcPct val="150000"/>
              </a:lnSpc>
            </a:pPr>
            <a:r>
              <a:rPr lang="he-IL" sz="1100" dirty="0" smtClean="0"/>
              <a:t>איזה מודל למידה בחרתם? </a:t>
            </a:r>
          </a:p>
          <a:p>
            <a:pPr>
              <a:lnSpc>
                <a:spcPct val="150000"/>
              </a:lnSpc>
            </a:pPr>
            <a:r>
              <a:rPr lang="he-IL" sz="1100" dirty="0" smtClean="0"/>
              <a:t>הסבירו כיצד </a:t>
            </a:r>
            <a:r>
              <a:rPr lang="he-IL" sz="1100" dirty="0" smtClean="0"/>
              <a:t>הוא מתוכנן לעבוד בבית הספר? </a:t>
            </a:r>
          </a:p>
          <a:p>
            <a:pPr>
              <a:lnSpc>
                <a:spcPct val="150000"/>
              </a:lnSpc>
            </a:pPr>
            <a:r>
              <a:rPr lang="he-IL" sz="1100" dirty="0" smtClean="0"/>
              <a:t>וכיצד המודל יכול להתאים </a:t>
            </a:r>
            <a:r>
              <a:rPr lang="he-IL" sz="1100" dirty="0" smtClean="0"/>
              <a:t>לבית הספר שלכם ולאשכול הלמידה שאתם רוצים ליצור</a:t>
            </a:r>
            <a:r>
              <a:rPr lang="he-IL" sz="1100" dirty="0" smtClean="0"/>
              <a:t>?</a:t>
            </a:r>
          </a:p>
        </p:txBody>
      </p:sp>
      <p:pic>
        <p:nvPicPr>
          <p:cNvPr id="13" name="תמונה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4624"/>
            <a:ext cx="973021" cy="462672"/>
          </a:xfrm>
          <a:prstGeom prst="rect">
            <a:avLst/>
          </a:prstGeom>
        </p:spPr>
      </p:pic>
      <p:sp>
        <p:nvSpPr>
          <p:cNvPr id="15" name="מלבן 14"/>
          <p:cNvSpPr/>
          <p:nvPr/>
        </p:nvSpPr>
        <p:spPr>
          <a:xfrm>
            <a:off x="6084167" y="2050391"/>
            <a:ext cx="2595601" cy="314894"/>
          </a:xfrm>
          <a:prstGeom prst="rect">
            <a:avLst/>
          </a:prstGeom>
        </p:spPr>
        <p:txBody>
          <a:bodyPr wrap="square">
            <a:spAutoFit/>
          </a:bodyPr>
          <a:lstStyle/>
          <a:p>
            <a:pPr>
              <a:lnSpc>
                <a:spcPct val="150000"/>
              </a:lnSpc>
            </a:pPr>
            <a:r>
              <a:rPr lang="he-IL" sz="1100" dirty="0" smtClean="0"/>
              <a:t>מורים:</a:t>
            </a:r>
            <a:endParaRPr lang="he-IL" sz="1100" dirty="0"/>
          </a:p>
        </p:txBody>
      </p:sp>
      <p:sp>
        <p:nvSpPr>
          <p:cNvPr id="16" name="מלבן 15"/>
          <p:cNvSpPr/>
          <p:nvPr/>
        </p:nvSpPr>
        <p:spPr>
          <a:xfrm>
            <a:off x="3274199" y="2060848"/>
            <a:ext cx="2595601" cy="335156"/>
          </a:xfrm>
          <a:prstGeom prst="rect">
            <a:avLst/>
          </a:prstGeom>
        </p:spPr>
        <p:txBody>
          <a:bodyPr wrap="square">
            <a:spAutoFit/>
          </a:bodyPr>
          <a:lstStyle/>
          <a:p>
            <a:pPr>
              <a:lnSpc>
                <a:spcPct val="150000"/>
              </a:lnSpc>
            </a:pPr>
            <a:r>
              <a:rPr lang="he-IL" sz="1100" dirty="0" smtClean="0"/>
              <a:t>מקצועות</a:t>
            </a:r>
            <a:r>
              <a:rPr lang="he-IL" sz="1200" dirty="0" smtClean="0"/>
              <a:t>:</a:t>
            </a:r>
            <a:endParaRPr lang="he-IL" dirty="0"/>
          </a:p>
        </p:txBody>
      </p:sp>
      <p:sp>
        <p:nvSpPr>
          <p:cNvPr id="17" name="מלבן 16"/>
          <p:cNvSpPr/>
          <p:nvPr/>
        </p:nvSpPr>
        <p:spPr>
          <a:xfrm>
            <a:off x="427719" y="2060848"/>
            <a:ext cx="2595601" cy="335156"/>
          </a:xfrm>
          <a:prstGeom prst="rect">
            <a:avLst/>
          </a:prstGeom>
        </p:spPr>
        <p:txBody>
          <a:bodyPr wrap="square">
            <a:spAutoFit/>
          </a:bodyPr>
          <a:lstStyle/>
          <a:p>
            <a:pPr>
              <a:lnSpc>
                <a:spcPct val="150000"/>
              </a:lnSpc>
            </a:pPr>
            <a:r>
              <a:rPr lang="he-IL" sz="1100" dirty="0" smtClean="0"/>
              <a:t>כיתות</a:t>
            </a:r>
            <a:r>
              <a:rPr lang="he-IL" sz="1200" dirty="0" smtClean="0"/>
              <a:t>:</a:t>
            </a:r>
            <a:endParaRPr lang="he-IL" dirty="0"/>
          </a:p>
        </p:txBody>
      </p:sp>
    </p:spTree>
    <p:extLst>
      <p:ext uri="{BB962C8B-B14F-4D97-AF65-F5344CB8AC3E}">
        <p14:creationId xmlns:p14="http://schemas.microsoft.com/office/powerpoint/2010/main" val="2147633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תמונה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387826" y="125794"/>
            <a:ext cx="8291941" cy="400110"/>
          </a:xfrm>
          <a:prstGeom prst="rect">
            <a:avLst/>
          </a:prstGeom>
          <a:noFill/>
        </p:spPr>
        <p:txBody>
          <a:bodyPr wrap="square" rtlCol="1">
            <a:spAutoFit/>
          </a:bodyPr>
          <a:lstStyle/>
          <a:p>
            <a:pPr algn="ctr"/>
            <a:r>
              <a:rPr lang="he-IL" sz="2000" b="1" dirty="0" smtClean="0"/>
              <a:t>סקיצה לדוגמא- תיכון מעלה ארנבים </a:t>
            </a:r>
            <a:endParaRPr lang="he-IL" b="1" dirty="0"/>
          </a:p>
        </p:txBody>
      </p:sp>
      <p:sp>
        <p:nvSpPr>
          <p:cNvPr id="9" name="TextBox 8"/>
          <p:cNvSpPr txBox="1"/>
          <p:nvPr/>
        </p:nvSpPr>
        <p:spPr>
          <a:xfrm>
            <a:off x="387826" y="2820373"/>
            <a:ext cx="2635494" cy="3393237"/>
          </a:xfrm>
          <a:prstGeom prst="rect">
            <a:avLst/>
          </a:prstGeom>
          <a:noFill/>
        </p:spPr>
        <p:txBody>
          <a:bodyPr wrap="square" rtlCol="1">
            <a:spAutoFit/>
          </a:bodyPr>
          <a:lstStyle/>
          <a:p>
            <a:pPr>
              <a:lnSpc>
                <a:spcPct val="150000"/>
              </a:lnSpc>
            </a:pPr>
            <a:r>
              <a:rPr lang="he-IL" sz="1100" dirty="0" smtClean="0"/>
              <a:t>הצעה לנושא לימוד: איך מתמודדים עם משבר וחורבן?</a:t>
            </a:r>
            <a:endParaRPr lang="he-IL" sz="1100" dirty="0" smtClean="0"/>
          </a:p>
          <a:p>
            <a:pPr>
              <a:lnSpc>
                <a:spcPct val="150000"/>
              </a:lnSpc>
            </a:pPr>
            <a:endParaRPr lang="he-IL" sz="1100" dirty="0" smtClean="0"/>
          </a:p>
          <a:p>
            <a:pPr>
              <a:lnSpc>
                <a:spcPct val="150000"/>
              </a:lnSpc>
            </a:pPr>
            <a:r>
              <a:rPr lang="he-IL" sz="1100" dirty="0" smtClean="0"/>
              <a:t>היסטוריה- בית שני וחורבן בית שני.</a:t>
            </a:r>
          </a:p>
          <a:p>
            <a:pPr>
              <a:lnSpc>
                <a:spcPct val="150000"/>
              </a:lnSpc>
            </a:pPr>
            <a:r>
              <a:rPr lang="he-IL" sz="1100" dirty="0" smtClean="0"/>
              <a:t>פסיכולוגיה- תגובות והתמודדות עם טראומה</a:t>
            </a:r>
          </a:p>
          <a:p>
            <a:pPr>
              <a:lnSpc>
                <a:spcPct val="150000"/>
              </a:lnSpc>
            </a:pPr>
            <a:r>
              <a:rPr lang="he-IL" sz="1100" dirty="0" smtClean="0"/>
              <a:t>אנגלית- התמודדות עם טקסטים מחקריים בפסיכולוגיה והיסטוריה על נושאים אלו.</a:t>
            </a:r>
          </a:p>
          <a:p>
            <a:pPr>
              <a:lnSpc>
                <a:spcPct val="150000"/>
              </a:lnSpc>
            </a:pPr>
            <a:endParaRPr lang="he-IL" sz="1100" dirty="0"/>
          </a:p>
          <a:p>
            <a:pPr>
              <a:lnSpc>
                <a:spcPct val="150000"/>
              </a:lnSpc>
            </a:pPr>
            <a:r>
              <a:rPr lang="he-IL" sz="1100" dirty="0" smtClean="0"/>
              <a:t>מעבדה- כל קבוצה בוחרת שאלה שמעניינת אותה, שנובעת מהנושא הנלמד, חוקרת אותו, ויוצרת יחד משהו, בליווי והנחיית המורים,  שמבטא את השאלה והחקר שנעשה בעקבותיה.</a:t>
            </a:r>
          </a:p>
        </p:txBody>
      </p:sp>
      <p:sp>
        <p:nvSpPr>
          <p:cNvPr id="12" name="TextBox 11"/>
          <p:cNvSpPr txBox="1"/>
          <p:nvPr/>
        </p:nvSpPr>
        <p:spPr>
          <a:xfrm>
            <a:off x="3274200" y="2834887"/>
            <a:ext cx="5405570" cy="3393237"/>
          </a:xfrm>
          <a:prstGeom prst="rect">
            <a:avLst/>
          </a:prstGeom>
          <a:noFill/>
        </p:spPr>
        <p:txBody>
          <a:bodyPr wrap="square" rtlCol="1">
            <a:spAutoFit/>
          </a:bodyPr>
          <a:lstStyle/>
          <a:p>
            <a:pPr>
              <a:lnSpc>
                <a:spcPct val="150000"/>
              </a:lnSpc>
            </a:pPr>
            <a:r>
              <a:rPr lang="he-IL" sz="1100" dirty="0" smtClean="0"/>
              <a:t>חשבנו לפעול במודל למידה 'פסיפס' המאגד כמה מקצועות יחד כדי ללמוד סוגיה משותפת מכיוונים שונים, ולאחר תקופה מסוימת לעשות יחד עם התלמידים יצירה משותפת כלשהי שקשורה לסוגיית הלימוד שנבחרה. </a:t>
            </a:r>
          </a:p>
          <a:p>
            <a:pPr>
              <a:lnSpc>
                <a:spcPct val="150000"/>
              </a:lnSpc>
            </a:pPr>
            <a:r>
              <a:rPr lang="he-IL" sz="1100" dirty="0" smtClean="0"/>
              <a:t>כך שחוץ משעות ההוראה הרגילות של כל מקצוע, לאחר תקופה מסוימת, יתווסף פעם בשבוע שעתיים זמן מעבדה, בו שלושת המורים יסתובבו בין כל תלמידי השכבה שעובדים חוקרים ויוצרים יחד בקבוצות עבודה קטנות, ושם יתרחש המפגש בין שלושת תחומי הדעת.</a:t>
            </a:r>
          </a:p>
          <a:p>
            <a:pPr>
              <a:lnSpc>
                <a:spcPct val="150000"/>
              </a:lnSpc>
            </a:pPr>
            <a:r>
              <a:rPr lang="he-IL" sz="1100" dirty="0" smtClean="0"/>
              <a:t>התוכנית הכללית היא להיפגש יחד כל חברי אשכול הלמידה ולעשות סיעור מוחות משותף, ולחפש יחד סוגיה קהילתית חברתית או תוך אישית שיכולה להתאים לתחומי הדעת שאנחנו מלמדים, וגם לחשוב לאיזה תוצר אנחנו מכוונים את התלמידים, ומהן המיומנויות שחשוב לנו שהם ירכשו.</a:t>
            </a:r>
          </a:p>
          <a:p>
            <a:pPr>
              <a:lnSpc>
                <a:spcPct val="150000"/>
              </a:lnSpc>
            </a:pPr>
            <a:r>
              <a:rPr lang="he-IL" sz="1100" dirty="0" smtClean="0"/>
              <a:t>היסטוריה ופסיכולוגיה יביאו את ציר התוכן, ואנגלית יצטרף כמקצוע שהדגש המרכזי בו הוא מיומנות של קריאה ודיבור בשפה.</a:t>
            </a:r>
          </a:p>
          <a:p>
            <a:pPr>
              <a:lnSpc>
                <a:spcPct val="150000"/>
              </a:lnSpc>
            </a:pPr>
            <a:r>
              <a:rPr lang="he-IL" sz="1100" dirty="0" smtClean="0"/>
              <a:t>הסוגיה שנבחר צריכה להיות גם סוגיה היסטורית, כלומר, שאלה שהתרחשה בעבר והיו לה כל מיני השלכות היסטוריות ומחשבתיות, וגם קשורה לנפש האדם.</a:t>
            </a:r>
          </a:p>
        </p:txBody>
      </p:sp>
      <p:pic>
        <p:nvPicPr>
          <p:cNvPr id="13" name="תמונה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4624"/>
            <a:ext cx="973021" cy="462672"/>
          </a:xfrm>
          <a:prstGeom prst="rect">
            <a:avLst/>
          </a:prstGeom>
        </p:spPr>
      </p:pic>
      <p:sp>
        <p:nvSpPr>
          <p:cNvPr id="11" name="TextBox 10"/>
          <p:cNvSpPr txBox="1"/>
          <p:nvPr/>
        </p:nvSpPr>
        <p:spPr>
          <a:xfrm>
            <a:off x="370076" y="764704"/>
            <a:ext cx="8327439" cy="1107996"/>
          </a:xfrm>
          <a:prstGeom prst="rect">
            <a:avLst/>
          </a:prstGeom>
          <a:noFill/>
        </p:spPr>
        <p:txBody>
          <a:bodyPr wrap="square" rtlCol="1">
            <a:spAutoFit/>
          </a:bodyPr>
          <a:lstStyle/>
          <a:p>
            <a:pPr>
              <a:lnSpc>
                <a:spcPct val="150000"/>
              </a:lnSpc>
            </a:pPr>
            <a:r>
              <a:rPr lang="he-IL" sz="1100" dirty="0" smtClean="0"/>
              <a:t>למידה בינתחומית יכולה לגייס את תלמידי בית הספר שלנו לתהליך למידה משמעותי, שנוגע בסוגיות שמעסיקות וקרובות אליהם.</a:t>
            </a:r>
          </a:p>
          <a:p>
            <a:pPr>
              <a:lnSpc>
                <a:spcPct val="150000"/>
              </a:lnSpc>
            </a:pPr>
            <a:r>
              <a:rPr lang="he-IL" sz="1100" dirty="0" smtClean="0"/>
              <a:t>בית הספר שלנו עוסק בנושאים שקשורים לקהילה חברה ותרבות, ואפשר ליצור תהליך למידה בינתחומי בנושאים אלו באמצעות חיבור של כמה מקצועות בבית </a:t>
            </a:r>
            <a:r>
              <a:rPr lang="he-IL" sz="1100" smtClean="0"/>
              <a:t>הספר הבוחנים </a:t>
            </a:r>
            <a:r>
              <a:rPr lang="he-IL" sz="1100" dirty="0" smtClean="0"/>
              <a:t>יחד סוגיה חברתית, תוך שימוש במיומנויות ותכנים ממקצועות שונים. תהליך למידה כזה מגייס תלמידים, יכול לחזק את הקשרים בצוות, מחבר בין הצד המקצועי לצד החברתי והערכי, ועל הדרך גם ממתג את בית הספר כייחודי ומעניין.</a:t>
            </a:r>
            <a:endParaRPr lang="he-IL" sz="1100" dirty="0"/>
          </a:p>
        </p:txBody>
      </p:sp>
      <p:sp>
        <p:nvSpPr>
          <p:cNvPr id="20" name="מלבן 19"/>
          <p:cNvSpPr/>
          <p:nvPr/>
        </p:nvSpPr>
        <p:spPr>
          <a:xfrm>
            <a:off x="6084167" y="2050391"/>
            <a:ext cx="2595601" cy="314894"/>
          </a:xfrm>
          <a:prstGeom prst="rect">
            <a:avLst/>
          </a:prstGeom>
        </p:spPr>
        <p:txBody>
          <a:bodyPr wrap="square">
            <a:spAutoFit/>
          </a:bodyPr>
          <a:lstStyle/>
          <a:p>
            <a:pPr>
              <a:lnSpc>
                <a:spcPct val="150000"/>
              </a:lnSpc>
            </a:pPr>
            <a:r>
              <a:rPr lang="he-IL" sz="1100" dirty="0" smtClean="0"/>
              <a:t>מורים: יעל כוכבא, סמדר לוי, ויאיר הכהן</a:t>
            </a:r>
            <a:endParaRPr lang="he-IL" sz="1600" dirty="0"/>
          </a:p>
        </p:txBody>
      </p:sp>
      <p:sp>
        <p:nvSpPr>
          <p:cNvPr id="21" name="מלבן 20"/>
          <p:cNvSpPr/>
          <p:nvPr/>
        </p:nvSpPr>
        <p:spPr>
          <a:xfrm>
            <a:off x="3274199" y="2060848"/>
            <a:ext cx="2595601" cy="335156"/>
          </a:xfrm>
          <a:prstGeom prst="rect">
            <a:avLst/>
          </a:prstGeom>
        </p:spPr>
        <p:txBody>
          <a:bodyPr wrap="square">
            <a:spAutoFit/>
          </a:bodyPr>
          <a:lstStyle/>
          <a:p>
            <a:pPr>
              <a:lnSpc>
                <a:spcPct val="150000"/>
              </a:lnSpc>
            </a:pPr>
            <a:r>
              <a:rPr lang="he-IL" sz="1100" dirty="0" smtClean="0"/>
              <a:t>מקצועות</a:t>
            </a:r>
            <a:r>
              <a:rPr lang="he-IL" sz="1200" dirty="0" smtClean="0"/>
              <a:t>:</a:t>
            </a:r>
            <a:r>
              <a:rPr lang="he-IL" sz="1100" dirty="0" smtClean="0"/>
              <a:t> אנגלית, היסטוריה, פסיכולוגיה</a:t>
            </a:r>
            <a:endParaRPr lang="he-IL" dirty="0"/>
          </a:p>
        </p:txBody>
      </p:sp>
      <p:sp>
        <p:nvSpPr>
          <p:cNvPr id="22" name="מלבן 21"/>
          <p:cNvSpPr/>
          <p:nvPr/>
        </p:nvSpPr>
        <p:spPr>
          <a:xfrm>
            <a:off x="427719" y="2060848"/>
            <a:ext cx="2595601" cy="314894"/>
          </a:xfrm>
          <a:prstGeom prst="rect">
            <a:avLst/>
          </a:prstGeom>
        </p:spPr>
        <p:txBody>
          <a:bodyPr wrap="square">
            <a:spAutoFit/>
          </a:bodyPr>
          <a:lstStyle/>
          <a:p>
            <a:pPr>
              <a:lnSpc>
                <a:spcPct val="150000"/>
              </a:lnSpc>
            </a:pPr>
            <a:r>
              <a:rPr lang="he-IL" sz="1100" dirty="0" smtClean="0"/>
              <a:t>כיתות:: יוד</a:t>
            </a:r>
            <a:endParaRPr lang="he-IL" sz="1100" dirty="0"/>
          </a:p>
        </p:txBody>
      </p:sp>
    </p:spTree>
    <p:extLst>
      <p:ext uri="{BB962C8B-B14F-4D97-AF65-F5344CB8AC3E}">
        <p14:creationId xmlns:p14="http://schemas.microsoft.com/office/powerpoint/2010/main" val="3634847154"/>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2341</TotalTime>
  <Words>400</Words>
  <Application>Microsoft Office PowerPoint</Application>
  <PresentationFormat>‫הצגה על המסך (4:3)</PresentationFormat>
  <Paragraphs>27</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ערכת נושא Office</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dc:creator>
  <cp:lastModifiedBy>User</cp:lastModifiedBy>
  <cp:revision>30</cp:revision>
  <dcterms:created xsi:type="dcterms:W3CDTF">2022-01-30T11:57:34Z</dcterms:created>
  <dcterms:modified xsi:type="dcterms:W3CDTF">2022-02-02T10:38:37Z</dcterms:modified>
</cp:coreProperties>
</file>