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3" d="100"/>
          <a:sy n="73" d="100"/>
        </p:scale>
        <p:origin x="4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7/14/2018</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7/14/2018</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7/14/2018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7/14/2018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7/14/2018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8" name="Date Placeholder 7"/>
          <p:cNvSpPr>
            <a:spLocks noGrp="1"/>
          </p:cNvSpPr>
          <p:nvPr>
            <p:ph type="dt" sz="half" idx="10"/>
          </p:nvPr>
        </p:nvSpPr>
        <p:spPr/>
        <p:txBody>
          <a:bodyPr/>
          <a:lstStyle/>
          <a:p>
            <a:fld id="{FD0B8D63-E026-4E54-B301-C824E1BD14F3}" type="datetimeFigureOut">
              <a:rPr lang="en-US" dirty="0"/>
              <a:t>7/14/2018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7/14/2018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7/14/2018</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1"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lIITJqMN0i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02147F-B101-4091-B40F-D160EBB8C4C8}"/>
              </a:ext>
            </a:extLst>
          </p:cNvPr>
          <p:cNvSpPr>
            <a:spLocks noGrp="1"/>
          </p:cNvSpPr>
          <p:nvPr>
            <p:ph type="ctrTitle"/>
          </p:nvPr>
        </p:nvSpPr>
        <p:spPr/>
        <p:txBody>
          <a:bodyPr/>
          <a:lstStyle/>
          <a:p>
            <a:r>
              <a:rPr lang="he-IL" sz="3600" dirty="0"/>
              <a:t>נושא הפרק-</a:t>
            </a:r>
            <a:br>
              <a:rPr lang="en-US" sz="3600" dirty="0"/>
            </a:br>
            <a:r>
              <a:rPr lang="he-IL" sz="3600" dirty="0"/>
              <a:t>דרכי התמודדות של אדם מאמין עם משבר</a:t>
            </a:r>
            <a:br>
              <a:rPr lang="en-US" sz="3600" dirty="0"/>
            </a:br>
            <a:br>
              <a:rPr lang="en-US" sz="3600" dirty="0"/>
            </a:br>
            <a:r>
              <a:rPr lang="he-IL" sz="3600" dirty="0"/>
              <a:t>נושא השיעור-</a:t>
            </a:r>
            <a:br>
              <a:rPr lang="en-US" sz="3600" dirty="0"/>
            </a:br>
            <a:r>
              <a:rPr lang="he-IL" sz="3600" dirty="0"/>
              <a:t>הטוב והרע מאת ה' ותכליתם לטוב</a:t>
            </a:r>
          </a:p>
        </p:txBody>
      </p:sp>
      <p:sp>
        <p:nvSpPr>
          <p:cNvPr id="3" name="כותרת משנה 2">
            <a:extLst>
              <a:ext uri="{FF2B5EF4-FFF2-40B4-BE49-F238E27FC236}">
                <a16:creationId xmlns:a16="http://schemas.microsoft.com/office/drawing/2014/main" id="{0EADA0A5-683D-4DE9-B373-EB61484FADBF}"/>
              </a:ext>
            </a:extLst>
          </p:cNvPr>
          <p:cNvSpPr>
            <a:spLocks noGrp="1"/>
          </p:cNvSpPr>
          <p:nvPr>
            <p:ph type="subTitle" idx="1"/>
          </p:nvPr>
        </p:nvSpPr>
        <p:spPr/>
        <p:txBody>
          <a:bodyPr/>
          <a:lstStyle/>
          <a:p>
            <a:endParaRPr lang="he-IL" dirty="0"/>
          </a:p>
        </p:txBody>
      </p:sp>
    </p:spTree>
    <p:extLst>
      <p:ext uri="{BB962C8B-B14F-4D97-AF65-F5344CB8AC3E}">
        <p14:creationId xmlns:p14="http://schemas.microsoft.com/office/powerpoint/2010/main" val="2911498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91FF0D0-93A4-4B7F-95C5-CD46F6402909}"/>
              </a:ext>
            </a:extLst>
          </p:cNvPr>
          <p:cNvSpPr>
            <a:spLocks noGrp="1"/>
          </p:cNvSpPr>
          <p:nvPr>
            <p:ph type="title"/>
          </p:nvPr>
        </p:nvSpPr>
        <p:spPr/>
        <p:txBody>
          <a:bodyPr>
            <a:noAutofit/>
          </a:bodyPr>
          <a:lstStyle/>
          <a:p>
            <a:pPr algn="ctr"/>
            <a:r>
              <a:rPr lang="he-IL" sz="2400" dirty="0"/>
              <a:t>נצפה בסרטון בו מסופר על הרב יוסף </a:t>
            </a:r>
            <a:r>
              <a:rPr lang="he-IL" sz="2400" dirty="0" err="1"/>
              <a:t>כהנמאן</a:t>
            </a:r>
            <a:r>
              <a:rPr lang="he-IL" sz="2400" dirty="0"/>
              <a:t> זצ"ל שעסק רבות בילדים שנמסרו </a:t>
            </a:r>
            <a:r>
              <a:rPr lang="he-IL" sz="2400" dirty="0" err="1"/>
              <a:t>ע'י</a:t>
            </a:r>
            <a:r>
              <a:rPr lang="he-IL" sz="2400" dirty="0"/>
              <a:t> הוריהם להשגחה אצל נכרים בזמן השואה. באחד הימים הגיע למנזר גדול וקרא 'שמע ישראל' וכך קיבץ אליו את הילדים היהודים, מתוך קליפ לשיר "שמע ישראל" של יעקב </a:t>
            </a:r>
            <a:r>
              <a:rPr lang="he-IL" sz="2400" dirty="0" err="1"/>
              <a:t>שוואקי</a:t>
            </a:r>
            <a:r>
              <a:rPr lang="he-IL" sz="2400" dirty="0"/>
              <a:t>.</a:t>
            </a:r>
          </a:p>
        </p:txBody>
      </p:sp>
      <p:sp>
        <p:nvSpPr>
          <p:cNvPr id="9" name="מציין מיקום תוכן 8">
            <a:extLst>
              <a:ext uri="{FF2B5EF4-FFF2-40B4-BE49-F238E27FC236}">
                <a16:creationId xmlns:a16="http://schemas.microsoft.com/office/drawing/2014/main" id="{00F73883-BFE5-4738-BE94-3DD39634D7A2}"/>
              </a:ext>
            </a:extLst>
          </p:cNvPr>
          <p:cNvSpPr>
            <a:spLocks noGrp="1"/>
          </p:cNvSpPr>
          <p:nvPr>
            <p:ph idx="1"/>
          </p:nvPr>
        </p:nvSpPr>
        <p:spPr/>
        <p:txBody>
          <a:bodyPr/>
          <a:lstStyle/>
          <a:p>
            <a:r>
              <a:rPr lang="en-US" dirty="0">
                <a:hlinkClick r:id="rId2"/>
              </a:rPr>
              <a:t>https://www.youtube.com/watch?v=lIITJqMN0iI</a:t>
            </a:r>
            <a:endParaRPr lang="he-IL" dirty="0"/>
          </a:p>
        </p:txBody>
      </p:sp>
    </p:spTree>
    <p:extLst>
      <p:ext uri="{BB962C8B-B14F-4D97-AF65-F5344CB8AC3E}">
        <p14:creationId xmlns:p14="http://schemas.microsoft.com/office/powerpoint/2010/main" val="1613628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50546BC-9593-4755-9981-758382AA8E4A}"/>
              </a:ext>
            </a:extLst>
          </p:cNvPr>
          <p:cNvSpPr>
            <a:spLocks noGrp="1"/>
          </p:cNvSpPr>
          <p:nvPr>
            <p:ph type="title"/>
          </p:nvPr>
        </p:nvSpPr>
        <p:spPr>
          <a:xfrm>
            <a:off x="1066800" y="1191235"/>
            <a:ext cx="10058400" cy="702880"/>
          </a:xfrm>
        </p:spPr>
        <p:txBody>
          <a:bodyPr>
            <a:noAutofit/>
          </a:bodyPr>
          <a:lstStyle/>
          <a:p>
            <a:pPr algn="ctr">
              <a:lnSpc>
                <a:spcPct val="150000"/>
              </a:lnSpc>
            </a:pPr>
            <a:br>
              <a:rPr lang="en-US" sz="2000" dirty="0">
                <a:latin typeface="Garamond" panose="02020404030301010803" pitchFamily="18" charset="0"/>
                <a:ea typeface="Times New Roman" panose="02020603050405020304" pitchFamily="18" charset="0"/>
                <a:cs typeface="David" panose="020E0502060401010101" pitchFamily="34" charset="-79"/>
              </a:rPr>
            </a:br>
            <a:r>
              <a:rPr lang="he-IL" sz="2000" dirty="0">
                <a:latin typeface="Garamond" panose="02020404030301010803" pitchFamily="18" charset="0"/>
                <a:ea typeface="Times New Roman" panose="02020603050405020304" pitchFamily="18" charset="0"/>
                <a:cs typeface="David" panose="020E0502060401010101" pitchFamily="34" charset="-79"/>
              </a:rPr>
              <a:t>המקור שלפנינו מ</a:t>
            </a:r>
            <a:r>
              <a:rPr lang="he-IL" sz="2000" b="1" dirty="0">
                <a:latin typeface="Garamond" panose="02020404030301010803" pitchFamily="18" charset="0"/>
                <a:ea typeface="Times New Roman" panose="02020603050405020304" pitchFamily="18" charset="0"/>
                <a:cs typeface="David" panose="020E0502060401010101" pitchFamily="34" charset="-79"/>
              </a:rPr>
              <a:t>תלמוד בבלי, מסכת ברכות ס"א עמוד א' </a:t>
            </a:r>
            <a:r>
              <a:rPr lang="he-IL" sz="2000" dirty="0">
                <a:latin typeface="Garamond" panose="02020404030301010803" pitchFamily="18" charset="0"/>
                <a:ea typeface="Times New Roman" panose="02020603050405020304" pitchFamily="18" charset="0"/>
                <a:cs typeface="David" panose="020E0502060401010101" pitchFamily="34" charset="-79"/>
              </a:rPr>
              <a:t>מתאר את אחד האירועים המזעזעים ביותר בין תיאורי הריגתם של </a:t>
            </a:r>
            <a:r>
              <a:rPr lang="he-IL" sz="2000" b="1" dirty="0">
                <a:latin typeface="Garamond" panose="02020404030301010803" pitchFamily="18" charset="0"/>
                <a:ea typeface="Times New Roman" panose="02020603050405020304" pitchFamily="18" charset="0"/>
                <a:cs typeface="David" panose="020E0502060401010101" pitchFamily="34" charset="-79"/>
              </a:rPr>
              <a:t>עשרת הרוגי מלכות</a:t>
            </a:r>
            <a:r>
              <a:rPr lang="he-IL" sz="2000" dirty="0">
                <a:latin typeface="Garamond" panose="02020404030301010803" pitchFamily="18" charset="0"/>
                <a:ea typeface="Times New Roman" panose="02020603050405020304" pitchFamily="18" charset="0"/>
                <a:cs typeface="David" panose="020E0502060401010101" pitchFamily="34" charset="-79"/>
              </a:rPr>
              <a:t>, תיאור מותו של</a:t>
            </a:r>
            <a:r>
              <a:rPr lang="he-IL" sz="2000" b="1" dirty="0">
                <a:latin typeface="Garamond" panose="02020404030301010803" pitchFamily="18" charset="0"/>
                <a:ea typeface="Times New Roman" panose="02020603050405020304" pitchFamily="18" charset="0"/>
                <a:cs typeface="David" panose="020E0502060401010101" pitchFamily="34" charset="-79"/>
              </a:rPr>
              <a:t> רבי עקיבא</a:t>
            </a:r>
            <a:r>
              <a:rPr lang="en-US" sz="1400" baseline="30000" dirty="0">
                <a:latin typeface="Garamond" panose="02020404030301010803" pitchFamily="18" charset="0"/>
                <a:ea typeface="Times New Roman" panose="02020603050405020304" pitchFamily="18" charset="0"/>
                <a:cs typeface="David" panose="020E0502060401010101" pitchFamily="34" charset="-79"/>
                <a:hlinkClick r:id="rId2"/>
              </a:rPr>
              <a:t>*</a:t>
            </a:r>
            <a:r>
              <a:rPr lang="he-IL" sz="2000" dirty="0">
                <a:latin typeface="Garamond" panose="02020404030301010803" pitchFamily="18" charset="0"/>
                <a:ea typeface="Times New Roman" panose="02020603050405020304" pitchFamily="18" charset="0"/>
                <a:cs typeface="David" panose="020E0502060401010101" pitchFamily="34" charset="-79"/>
              </a:rPr>
              <a:t>.</a:t>
            </a:r>
            <a:br>
              <a:rPr lang="en-US" sz="1400" dirty="0">
                <a:latin typeface="Garamond" panose="02020404030301010803" pitchFamily="18" charset="0"/>
                <a:ea typeface="Times New Roman" panose="02020603050405020304" pitchFamily="18" charset="0"/>
                <a:cs typeface="Miriam" panose="020B0502050101010101" pitchFamily="34" charset="-79"/>
              </a:rPr>
            </a:br>
            <a:br>
              <a:rPr lang="en-US" sz="1400" dirty="0">
                <a:latin typeface="Garamond" panose="02020404030301010803" pitchFamily="18" charset="0"/>
                <a:ea typeface="Times New Roman" panose="02020603050405020304" pitchFamily="18" charset="0"/>
                <a:cs typeface="Miriam" panose="020B0502050101010101" pitchFamily="34" charset="-79"/>
              </a:rPr>
            </a:br>
            <a:br>
              <a:rPr lang="en-US" sz="1400" dirty="0">
                <a:latin typeface="Garamond" panose="02020404030301010803" pitchFamily="18" charset="0"/>
                <a:ea typeface="Times New Roman" panose="02020603050405020304" pitchFamily="18" charset="0"/>
                <a:cs typeface="Times New Roman" panose="02020603050405020304" pitchFamily="18" charset="0"/>
              </a:rPr>
            </a:br>
            <a:r>
              <a:rPr lang="he-IL" sz="1400" dirty="0">
                <a:latin typeface="Garamond" panose="02020404030301010803" pitchFamily="18" charset="0"/>
                <a:ea typeface="Times New Roman" panose="02020603050405020304" pitchFamily="18" charset="0"/>
                <a:cs typeface="David" panose="020E0502060401010101" pitchFamily="34" charset="-79"/>
              </a:rPr>
              <a:t> </a:t>
            </a:r>
            <a:br>
              <a:rPr lang="en-US" sz="1400" dirty="0">
                <a:latin typeface="Garamond" panose="02020404030301010803" pitchFamily="18" charset="0"/>
                <a:ea typeface="Times New Roman" panose="02020603050405020304" pitchFamily="18" charset="0"/>
                <a:cs typeface="Times New Roman" panose="02020603050405020304" pitchFamily="18" charset="0"/>
              </a:rPr>
            </a:br>
            <a:endParaRPr lang="he-IL" sz="2000" dirty="0"/>
          </a:p>
        </p:txBody>
      </p:sp>
      <p:graphicFrame>
        <p:nvGraphicFramePr>
          <p:cNvPr id="7" name="מציין מיקום תוכן 6">
            <a:extLst>
              <a:ext uri="{FF2B5EF4-FFF2-40B4-BE49-F238E27FC236}">
                <a16:creationId xmlns:a16="http://schemas.microsoft.com/office/drawing/2014/main" id="{6AF73F6C-0D2E-4E4E-92D4-939D6E1EAAAF}"/>
              </a:ext>
            </a:extLst>
          </p:cNvPr>
          <p:cNvGraphicFramePr>
            <a:graphicFrameLocks noGrp="1"/>
          </p:cNvGraphicFramePr>
          <p:nvPr>
            <p:ph idx="1"/>
            <p:extLst>
              <p:ext uri="{D42A27DB-BD31-4B8C-83A1-F6EECF244321}">
                <p14:modId xmlns:p14="http://schemas.microsoft.com/office/powerpoint/2010/main" val="1448909257"/>
              </p:ext>
            </p:extLst>
          </p:nvPr>
        </p:nvGraphicFramePr>
        <p:xfrm>
          <a:off x="627017" y="1698170"/>
          <a:ext cx="8927556" cy="3794633"/>
        </p:xfrm>
        <a:graphic>
          <a:graphicData uri="http://schemas.openxmlformats.org/drawingml/2006/table">
            <a:tbl>
              <a:tblPr rtl="1" firstRow="1" firstCol="1" lastRow="1" lastCol="1" bandRow="1" bandCol="1"/>
              <a:tblGrid>
                <a:gridCol w="7137071">
                  <a:extLst>
                    <a:ext uri="{9D8B030D-6E8A-4147-A177-3AD203B41FA5}">
                      <a16:colId xmlns:a16="http://schemas.microsoft.com/office/drawing/2014/main" val="609965355"/>
                    </a:ext>
                  </a:extLst>
                </a:gridCol>
                <a:gridCol w="1790485">
                  <a:extLst>
                    <a:ext uri="{9D8B030D-6E8A-4147-A177-3AD203B41FA5}">
                      <a16:colId xmlns:a16="http://schemas.microsoft.com/office/drawing/2014/main" val="177021264"/>
                    </a:ext>
                  </a:extLst>
                </a:gridCol>
              </a:tblGrid>
              <a:tr h="3628960">
                <a:tc>
                  <a:txBody>
                    <a:bodyPr/>
                    <a:lstStyle/>
                    <a:p>
                      <a:pPr algn="just" rtl="1">
                        <a:lnSpc>
                          <a:spcPct val="150000"/>
                        </a:lnSpc>
                        <a:spcAft>
                          <a:spcPts val="1000"/>
                        </a:spcAft>
                      </a:pPr>
                      <a:r>
                        <a:rPr lang="he-IL" sz="1800" dirty="0">
                          <a:effectLst/>
                          <a:latin typeface="Calibri" panose="020F0502020204030204" pitchFamily="34" charset="0"/>
                          <a:ea typeface="Calibri" panose="020F0502020204030204" pitchFamily="34" charset="0"/>
                          <a:cs typeface="David" panose="020E0502060401010101" pitchFamily="34" charset="-79"/>
                        </a:rPr>
                        <a:t>"בְּשָׁעָה שֶׁהוֹצִיאוּ אֶת רבי עֲקִיבָא לַהֲרִיגָה זְמַן קְרִיאַת שְׁמַע הָיָה, וְהָיוּ </a:t>
                      </a:r>
                      <a:r>
                        <a:rPr lang="he-IL" sz="1800" dirty="0" err="1">
                          <a:effectLst/>
                          <a:latin typeface="Calibri" panose="020F0502020204030204" pitchFamily="34" charset="0"/>
                          <a:ea typeface="Calibri" panose="020F0502020204030204" pitchFamily="34" charset="0"/>
                          <a:cs typeface="David" panose="020E0502060401010101" pitchFamily="34" charset="-79"/>
                        </a:rPr>
                        <a:t>סוֹרְקִין</a:t>
                      </a:r>
                      <a:r>
                        <a:rPr lang="he-IL" sz="1800" dirty="0">
                          <a:effectLst/>
                          <a:latin typeface="Calibri" panose="020F0502020204030204" pitchFamily="34" charset="0"/>
                          <a:ea typeface="Calibri" panose="020F0502020204030204" pitchFamily="34" charset="0"/>
                          <a:cs typeface="David" panose="020E0502060401010101" pitchFamily="34" charset="-79"/>
                        </a:rPr>
                        <a:t> אֶת בְּשָׂרוֹ בְּמַסְרְקוֹת שֶׁל בַּרְזֶל, וְהָיָה מִתְכַּוֵּן לְקַבֵּל עָלָיו עֹל מַלְכוּת שָׁמַיִם בְּאַהֲבָה. </a:t>
                      </a:r>
                      <a:br>
                        <a:rPr lang="en-US" sz="1800" dirty="0">
                          <a:effectLst/>
                          <a:latin typeface="Calibri" panose="020F0502020204030204" pitchFamily="34" charset="0"/>
                          <a:ea typeface="Calibri" panose="020F0502020204030204" pitchFamily="34" charset="0"/>
                          <a:cs typeface="David" panose="020E0502060401010101" pitchFamily="34" charset="-79"/>
                        </a:rPr>
                      </a:br>
                      <a:r>
                        <a:rPr lang="he-IL" sz="1800" dirty="0">
                          <a:effectLst/>
                          <a:latin typeface="Calibri" panose="020F0502020204030204" pitchFamily="34" charset="0"/>
                          <a:ea typeface="Calibri" panose="020F0502020204030204" pitchFamily="34" charset="0"/>
                          <a:cs typeface="David" panose="020E0502060401010101" pitchFamily="34" charset="-79"/>
                        </a:rPr>
                        <a:t>אָמְרוּ לוֹ תַּלְמִידָיו: רַבֵּנוּ! עַד כָּאן? </a:t>
                      </a:r>
                    </a:p>
                    <a:p>
                      <a:pPr algn="just" rtl="1">
                        <a:lnSpc>
                          <a:spcPct val="150000"/>
                        </a:lnSpc>
                        <a:spcAft>
                          <a:spcPts val="1000"/>
                        </a:spcAft>
                      </a:pPr>
                      <a:r>
                        <a:rPr lang="he-IL" sz="1800" dirty="0">
                          <a:effectLst/>
                          <a:latin typeface="Calibri" panose="020F0502020204030204" pitchFamily="34" charset="0"/>
                          <a:ea typeface="Calibri" panose="020F0502020204030204" pitchFamily="34" charset="0"/>
                          <a:cs typeface="David" panose="020E0502060401010101" pitchFamily="34" charset="-79"/>
                        </a:rPr>
                        <a:t>אָמַר לָהֶם: כָּל יָמַי הָיִיתִי מִצְטַעֵר עַל פָּסוּק זֶה: "וּבְכָל נַפְשְׁךָ" – </a:t>
                      </a:r>
                      <a:r>
                        <a:rPr lang="he-IL" sz="1800" dirty="0" err="1">
                          <a:effectLst/>
                          <a:latin typeface="Calibri" panose="020F0502020204030204" pitchFamily="34" charset="0"/>
                          <a:ea typeface="Calibri" panose="020F0502020204030204" pitchFamily="34" charset="0"/>
                          <a:cs typeface="David" panose="020E0502060401010101" pitchFamily="34" charset="-79"/>
                        </a:rPr>
                        <a:t>וַאֲפִלּו</a:t>
                      </a:r>
                      <a:r>
                        <a:rPr lang="he-IL" sz="1800" dirty="0">
                          <a:effectLst/>
                          <a:latin typeface="Calibri" panose="020F0502020204030204" pitchFamily="34" charset="0"/>
                          <a:ea typeface="Calibri" panose="020F0502020204030204" pitchFamily="34" charset="0"/>
                          <a:cs typeface="David" panose="020E0502060401010101" pitchFamily="34" charset="-79"/>
                        </a:rPr>
                        <a:t>ּ הוּא נוֹטֵל אֶת נִשְׁמָתְךָ; אָמַרְתִּי: מָתַי יָבוֹא לְיָדִי </a:t>
                      </a:r>
                      <a:r>
                        <a:rPr lang="he-IL" sz="1800" dirty="0" err="1">
                          <a:effectLst/>
                          <a:latin typeface="Calibri" panose="020F0502020204030204" pitchFamily="34" charset="0"/>
                          <a:ea typeface="Calibri" panose="020F0502020204030204" pitchFamily="34" charset="0"/>
                          <a:cs typeface="David" panose="020E0502060401010101" pitchFamily="34" charset="-79"/>
                        </a:rPr>
                        <a:t>וַאֲקַיְּמֶנּו</a:t>
                      </a:r>
                      <a:r>
                        <a:rPr lang="he-IL" sz="1800" dirty="0">
                          <a:effectLst/>
                          <a:latin typeface="Calibri" panose="020F0502020204030204" pitchFamily="34" charset="0"/>
                          <a:ea typeface="Calibri" panose="020F0502020204030204" pitchFamily="34" charset="0"/>
                          <a:cs typeface="David" panose="020E0502060401010101" pitchFamily="34" charset="-79"/>
                        </a:rPr>
                        <a:t>ּ! </a:t>
                      </a:r>
                      <a:r>
                        <a:rPr lang="he-IL" sz="1800" dirty="0" err="1">
                          <a:effectLst/>
                          <a:latin typeface="Calibri" panose="020F0502020204030204" pitchFamily="34" charset="0"/>
                          <a:ea typeface="Calibri" panose="020F0502020204030204" pitchFamily="34" charset="0"/>
                          <a:cs typeface="David" panose="020E0502060401010101" pitchFamily="34" charset="-79"/>
                        </a:rPr>
                        <a:t>וְעַכְשָׁו</a:t>
                      </a:r>
                      <a:r>
                        <a:rPr lang="he-IL" sz="1800" dirty="0">
                          <a:effectLst/>
                          <a:latin typeface="Calibri" panose="020F0502020204030204" pitchFamily="34" charset="0"/>
                          <a:ea typeface="Calibri" panose="020F0502020204030204" pitchFamily="34" charset="0"/>
                          <a:cs typeface="David" panose="020E0502060401010101" pitchFamily="34" charset="-79"/>
                        </a:rPr>
                        <a:t> שֶׁבָּא לְיָדִי – לֹא </a:t>
                      </a:r>
                      <a:r>
                        <a:rPr lang="he-IL" sz="1800" dirty="0" err="1">
                          <a:effectLst/>
                          <a:latin typeface="Calibri" panose="020F0502020204030204" pitchFamily="34" charset="0"/>
                          <a:ea typeface="Calibri" panose="020F0502020204030204" pitchFamily="34" charset="0"/>
                          <a:cs typeface="David" panose="020E0502060401010101" pitchFamily="34" charset="-79"/>
                        </a:rPr>
                        <a:t>אֲקַיְּמֶנּו</a:t>
                      </a:r>
                      <a:r>
                        <a:rPr lang="he-IL" sz="1800" dirty="0">
                          <a:effectLst/>
                          <a:latin typeface="Calibri" panose="020F0502020204030204" pitchFamily="34" charset="0"/>
                          <a:ea typeface="Calibri" panose="020F0502020204030204" pitchFamily="34" charset="0"/>
                          <a:cs typeface="David" panose="020E0502060401010101" pitchFamily="34" charset="-79"/>
                        </a:rPr>
                        <a:t>ּ?</a:t>
                      </a:r>
                      <a:br>
                        <a:rPr lang="en-US" sz="1800" dirty="0">
                          <a:effectLst/>
                          <a:latin typeface="Calibri" panose="020F0502020204030204" pitchFamily="34" charset="0"/>
                          <a:ea typeface="Calibri" panose="020F0502020204030204" pitchFamily="34" charset="0"/>
                          <a:cs typeface="David" panose="020E0502060401010101" pitchFamily="34" charset="-79"/>
                        </a:rPr>
                      </a:br>
                      <a:r>
                        <a:rPr lang="he-IL" sz="1800" b="1" dirty="0">
                          <a:effectLst/>
                          <a:latin typeface="Calibri" panose="020F0502020204030204" pitchFamily="34" charset="0"/>
                          <a:ea typeface="Calibri" panose="020F0502020204030204" pitchFamily="34" charset="0"/>
                          <a:cs typeface="David" panose="020E0502060401010101" pitchFamily="34" charset="-79"/>
                        </a:rPr>
                        <a:t>הָיָה מַאֲרִיךְ </a:t>
                      </a:r>
                      <a:r>
                        <a:rPr lang="he-IL" sz="1800" b="1" dirty="0" err="1">
                          <a:effectLst/>
                          <a:latin typeface="Calibri" panose="020F0502020204030204" pitchFamily="34" charset="0"/>
                          <a:ea typeface="Calibri" panose="020F0502020204030204" pitchFamily="34" charset="0"/>
                          <a:cs typeface="David" panose="020E0502060401010101" pitchFamily="34" charset="-79"/>
                        </a:rPr>
                        <a:t>בְּ"אֶחָד</a:t>
                      </a:r>
                      <a:r>
                        <a:rPr lang="he-IL" sz="1800" b="1" dirty="0">
                          <a:effectLst/>
                          <a:latin typeface="Calibri" panose="020F0502020204030204" pitchFamily="34" charset="0"/>
                          <a:ea typeface="Calibri" panose="020F0502020204030204" pitchFamily="34" charset="0"/>
                          <a:cs typeface="David" panose="020E0502060401010101" pitchFamily="34" charset="-79"/>
                        </a:rPr>
                        <a:t>" עַד שֶׁיָּצְאָה נִשְׁמָתוֹ </a:t>
                      </a:r>
                      <a:r>
                        <a:rPr lang="he-IL" sz="1800" b="1" dirty="0" err="1">
                          <a:effectLst/>
                          <a:latin typeface="Calibri" panose="020F0502020204030204" pitchFamily="34" charset="0"/>
                          <a:ea typeface="Calibri" panose="020F0502020204030204" pitchFamily="34" charset="0"/>
                          <a:cs typeface="David" panose="020E0502060401010101" pitchFamily="34" charset="-79"/>
                        </a:rPr>
                        <a:t>בְּ"אֶחָד</a:t>
                      </a:r>
                      <a:r>
                        <a:rPr lang="he-IL" sz="1800" b="1" dirty="0">
                          <a:effectLst/>
                          <a:latin typeface="Calibri" panose="020F0502020204030204" pitchFamily="34" charset="0"/>
                          <a:ea typeface="Calibri" panose="020F0502020204030204" pitchFamily="34" charset="0"/>
                          <a:cs typeface="David" panose="020E0502060401010101" pitchFamily="34" charset="-79"/>
                        </a:rPr>
                        <a:t>".</a:t>
                      </a:r>
                      <a:r>
                        <a:rPr lang="he-IL" sz="1800" dirty="0">
                          <a:effectLst/>
                          <a:latin typeface="Calibri" panose="020F0502020204030204" pitchFamily="34" charset="0"/>
                          <a:ea typeface="Calibri" panose="020F0502020204030204" pitchFamily="34" charset="0"/>
                          <a:cs typeface="David" panose="020E0502060401010101" pitchFamily="34" charset="-79"/>
                        </a:rPr>
                        <a:t> </a:t>
                      </a:r>
                      <a:br>
                        <a:rPr lang="en-US" sz="1800" dirty="0">
                          <a:effectLst/>
                          <a:latin typeface="Calibri" panose="020F0502020204030204" pitchFamily="34" charset="0"/>
                          <a:ea typeface="Calibri" panose="020F0502020204030204" pitchFamily="34" charset="0"/>
                          <a:cs typeface="David" panose="020E0502060401010101" pitchFamily="34" charset="-79"/>
                        </a:rPr>
                      </a:br>
                      <a:r>
                        <a:rPr lang="he-IL" sz="1800" dirty="0">
                          <a:effectLst/>
                          <a:latin typeface="Calibri" panose="020F0502020204030204" pitchFamily="34" charset="0"/>
                          <a:ea typeface="Calibri" panose="020F0502020204030204" pitchFamily="34" charset="0"/>
                          <a:cs typeface="David" panose="020E0502060401010101" pitchFamily="34" charset="-79"/>
                        </a:rPr>
                        <a:t>יָצְאָה בַּת קוֹל וְאָמְרָה: אַשְׁרֶיךָ, רבי עֲקִיבָא, שֶׁיָּצְאָה נִשְׁמָתְךָ </a:t>
                      </a:r>
                      <a:r>
                        <a:rPr lang="he-IL" sz="1800" dirty="0" err="1">
                          <a:effectLst/>
                          <a:latin typeface="Calibri" panose="020F0502020204030204" pitchFamily="34" charset="0"/>
                          <a:ea typeface="Calibri" panose="020F0502020204030204" pitchFamily="34" charset="0"/>
                          <a:cs typeface="David" panose="020E0502060401010101" pitchFamily="34" charset="-79"/>
                        </a:rPr>
                        <a:t>בְּ"אֶחָד</a:t>
                      </a:r>
                      <a:r>
                        <a:rPr lang="he-IL" sz="1800" dirty="0">
                          <a:effectLst/>
                          <a:latin typeface="Calibri" panose="020F0502020204030204" pitchFamily="34" charset="0"/>
                          <a:ea typeface="Calibri" panose="020F0502020204030204" pitchFamily="34" charset="0"/>
                          <a:cs typeface="David" panose="020E0502060401010101" pitchFamily="34" charset="-79"/>
                        </a:rPr>
                        <a:t>"; </a:t>
                      </a:r>
                      <a:br>
                        <a:rPr lang="en-US" sz="1800" dirty="0">
                          <a:effectLst/>
                          <a:latin typeface="Calibri" panose="020F0502020204030204" pitchFamily="34" charset="0"/>
                          <a:ea typeface="Calibri" panose="020F0502020204030204" pitchFamily="34" charset="0"/>
                          <a:cs typeface="David" panose="020E0502060401010101" pitchFamily="34" charset="-79"/>
                        </a:rPr>
                      </a:br>
                      <a:r>
                        <a:rPr lang="he-IL" sz="1800" dirty="0">
                          <a:effectLst/>
                          <a:latin typeface="Calibri" panose="020F0502020204030204" pitchFamily="34" charset="0"/>
                          <a:ea typeface="Calibri" panose="020F0502020204030204" pitchFamily="34" charset="0"/>
                          <a:cs typeface="David" panose="020E0502060401010101" pitchFamily="34" charset="-79"/>
                        </a:rPr>
                        <a:t>אָמְרוּ מַלְאֲכֵי הַשָּׁרֵת לִפְנֵי הַקָּדוֹשׁ בָּרוּךְ הוּא: </a:t>
                      </a:r>
                      <a:r>
                        <a:rPr lang="he-IL" sz="1800" dirty="0" err="1">
                          <a:effectLst/>
                          <a:latin typeface="Calibri" panose="020F0502020204030204" pitchFamily="34" charset="0"/>
                          <a:ea typeface="Calibri" panose="020F0502020204030204" pitchFamily="34" charset="0"/>
                          <a:cs typeface="David" panose="020E0502060401010101" pitchFamily="34" charset="-79"/>
                        </a:rPr>
                        <a:t>רִבּוֹנו</a:t>
                      </a:r>
                      <a:r>
                        <a:rPr lang="he-IL" sz="1800" dirty="0">
                          <a:effectLst/>
                          <a:latin typeface="Calibri" panose="020F0502020204030204" pitchFamily="34" charset="0"/>
                          <a:ea typeface="Calibri" panose="020F0502020204030204" pitchFamily="34" charset="0"/>
                          <a:cs typeface="David" panose="020E0502060401010101" pitchFamily="34" charset="-79"/>
                        </a:rPr>
                        <a:t>ֹ שֶׁל עוֹלָם, זוֹ תּוֹרָה וְזֶה שְׂכָרָהּ?... יָצְאָה בַּת קוֹל וְאָמְרָה לוֹ: אַשְׁרֶיךָ, רבי עֲקִיבָא, שֶׁאַתָּה מְזֻמָּן לְחַיֵּי הָעוֹלָם הַבָּא!"</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0970" algn="r" rtl="1">
                        <a:lnSpc>
                          <a:spcPct val="115000"/>
                        </a:lnSpc>
                        <a:spcAft>
                          <a:spcPts val="1000"/>
                        </a:spcAft>
                      </a:pPr>
                      <a:r>
                        <a:rPr lang="en-US" sz="1100" dirty="0">
                          <a:effectLst/>
                          <a:latin typeface="Calibri" panose="020F0502020204030204" pitchFamily="34" charset="0"/>
                          <a:ea typeface="Calibri" panose="020F0502020204030204" pitchFamily="34" charset="0"/>
                          <a:cs typeface="Guttman Yad" panose="02010401010101010101" pitchFamily="2" charset="-79"/>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39162201"/>
                  </a:ext>
                </a:extLst>
              </a:tr>
            </a:tbl>
          </a:graphicData>
        </a:graphic>
      </p:graphicFrame>
      <p:sp>
        <p:nvSpPr>
          <p:cNvPr id="8" name="מלבן 7">
            <a:extLst>
              <a:ext uri="{FF2B5EF4-FFF2-40B4-BE49-F238E27FC236}">
                <a16:creationId xmlns:a16="http://schemas.microsoft.com/office/drawing/2014/main" id="{C8622719-60B1-4B9F-B7A1-D843C624A13B}"/>
              </a:ext>
            </a:extLst>
          </p:cNvPr>
          <p:cNvSpPr/>
          <p:nvPr/>
        </p:nvSpPr>
        <p:spPr>
          <a:xfrm>
            <a:off x="627017" y="6002828"/>
            <a:ext cx="8722950" cy="338554"/>
          </a:xfrm>
          <a:prstGeom prst="rect">
            <a:avLst/>
          </a:prstGeom>
        </p:spPr>
        <p:txBody>
          <a:bodyPr wrap="square">
            <a:spAutoFit/>
          </a:bodyPr>
          <a:lstStyle/>
          <a:p>
            <a:r>
              <a:rPr lang="x-none" sz="1600" b="1" baseline="30000" dirty="0">
                <a:latin typeface="Garamond" panose="02020404030301010803" pitchFamily="18" charset="0"/>
                <a:ea typeface="Times New Roman" panose="02020603050405020304" pitchFamily="18" charset="0"/>
                <a:cs typeface="David" panose="020E0502060401010101" pitchFamily="34" charset="-79"/>
                <a:hlinkClick r:id="rId3"/>
              </a:rPr>
              <a:t>*</a:t>
            </a:r>
            <a:r>
              <a:rPr lang="x-none" sz="1600" b="1" dirty="0">
                <a:latin typeface="Garamond" panose="02020404030301010803" pitchFamily="18" charset="0"/>
                <a:ea typeface="Times New Roman" panose="02020603050405020304" pitchFamily="18" charset="0"/>
                <a:cs typeface="David" panose="020E0502060401010101" pitchFamily="34" charset="-79"/>
              </a:rPr>
              <a:t> </a:t>
            </a:r>
            <a:r>
              <a:rPr lang="he-IL" sz="1600" b="1" dirty="0">
                <a:latin typeface="Garamond" panose="02020404030301010803" pitchFamily="18" charset="0"/>
                <a:ea typeface="Times New Roman" panose="02020603050405020304" pitchFamily="18" charset="0"/>
                <a:cs typeface="David" panose="020E0502060401010101" pitchFamily="34" charset="-79"/>
              </a:rPr>
              <a:t>רבי עקיבא</a:t>
            </a:r>
            <a:r>
              <a:rPr lang="he-IL" sz="1600" dirty="0">
                <a:latin typeface="Garamond" panose="02020404030301010803" pitchFamily="18" charset="0"/>
                <a:ea typeface="Times New Roman" panose="02020603050405020304" pitchFamily="18" charset="0"/>
                <a:cs typeface="David" panose="020E0502060401010101" pitchFamily="34" charset="-79"/>
              </a:rPr>
              <a:t>, מגדולי התנאים, חי אחרי חורבן הבית השני, ותמך בבר כוכבא ובמרד נגד הרומאים.</a:t>
            </a:r>
            <a:endParaRPr lang="he-IL" sz="1600" dirty="0"/>
          </a:p>
        </p:txBody>
      </p:sp>
    </p:spTree>
    <p:extLst>
      <p:ext uri="{BB962C8B-B14F-4D97-AF65-F5344CB8AC3E}">
        <p14:creationId xmlns:p14="http://schemas.microsoft.com/office/powerpoint/2010/main" val="1172946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0D6F0DCF-D8A9-41E9-BF50-CDC61F55DA9F}"/>
              </a:ext>
            </a:extLst>
          </p:cNvPr>
          <p:cNvSpPr>
            <a:spLocks noGrp="1"/>
          </p:cNvSpPr>
          <p:nvPr>
            <p:ph idx="1"/>
          </p:nvPr>
        </p:nvSpPr>
        <p:spPr>
          <a:xfrm>
            <a:off x="1066800" y="600891"/>
            <a:ext cx="10058400" cy="3814354"/>
          </a:xfrm>
        </p:spPr>
        <p:txBody>
          <a:bodyPr>
            <a:normAutofit lnSpcReduction="10000"/>
          </a:bodyPr>
          <a:lstStyle/>
          <a:p>
            <a:pPr marL="0" indent="0" fontAlgn="ctr">
              <a:buNone/>
            </a:pPr>
            <a:r>
              <a:rPr lang="he-IL" sz="2400" dirty="0">
                <a:latin typeface="David" panose="020E0502060401010101" pitchFamily="34" charset="-79"/>
                <a:cs typeface="David" panose="020E0502060401010101" pitchFamily="34" charset="-79"/>
              </a:rPr>
              <a:t>"בְּשָׁעָה שֶׁהוֹצִיאוּ אֶת רבי עֲקִיבָא לַהֲרִיגָה זְמַן קְרִיאַת שְׁמַע הָיָה, וְהָיוּ </a:t>
            </a:r>
            <a:r>
              <a:rPr lang="he-IL" sz="2400" dirty="0" err="1">
                <a:latin typeface="David" panose="020E0502060401010101" pitchFamily="34" charset="-79"/>
                <a:cs typeface="David" panose="020E0502060401010101" pitchFamily="34" charset="-79"/>
              </a:rPr>
              <a:t>סוֹרְקִין</a:t>
            </a:r>
            <a:r>
              <a:rPr lang="he-IL" sz="2400" dirty="0">
                <a:latin typeface="David" panose="020E0502060401010101" pitchFamily="34" charset="-79"/>
                <a:cs typeface="David" panose="020E0502060401010101" pitchFamily="34" charset="-79"/>
              </a:rPr>
              <a:t> אֶת בְּשָׂרוֹ בְּמַסְרְקוֹת שֶׁל בַּרְזֶל, וְהָיָה מִתְכַּוֵּן לְקַבֵּל עָלָיו עֹל מַלְכוּת שָׁמַיִם בְּאַהֲבָה. </a:t>
            </a:r>
            <a:br>
              <a:rPr lang="en-US" sz="2400" dirty="0">
                <a:latin typeface="David" panose="020E0502060401010101" pitchFamily="34" charset="-79"/>
                <a:cs typeface="David" panose="020E0502060401010101" pitchFamily="34" charset="-79"/>
              </a:rPr>
            </a:br>
            <a:r>
              <a:rPr lang="he-IL" sz="2400" dirty="0">
                <a:latin typeface="David" panose="020E0502060401010101" pitchFamily="34" charset="-79"/>
                <a:cs typeface="David" panose="020E0502060401010101" pitchFamily="34" charset="-79"/>
              </a:rPr>
              <a:t>אָמְרוּ לוֹ תַּלְמִידָיו: רַבֵּנוּ! עַד כָּאן? </a:t>
            </a:r>
          </a:p>
          <a:p>
            <a:pPr marL="0" indent="0" fontAlgn="ctr">
              <a:buNone/>
            </a:pPr>
            <a:r>
              <a:rPr lang="he-IL" sz="2400" dirty="0">
                <a:latin typeface="David" panose="020E0502060401010101" pitchFamily="34" charset="-79"/>
                <a:cs typeface="David" panose="020E0502060401010101" pitchFamily="34" charset="-79"/>
              </a:rPr>
              <a:t>אָמַר לָהֶם: כָּל יָמַי הָיִיתִי מִצְטַעֵר עַל פָּסוּק זֶה: "וּבְכָל נַפְשְׁךָ" – </a:t>
            </a:r>
            <a:r>
              <a:rPr lang="he-IL" sz="2400" dirty="0" err="1">
                <a:latin typeface="David" panose="020E0502060401010101" pitchFamily="34" charset="-79"/>
                <a:cs typeface="David" panose="020E0502060401010101" pitchFamily="34" charset="-79"/>
              </a:rPr>
              <a:t>וַאֲפִלּו</a:t>
            </a:r>
            <a:r>
              <a:rPr lang="he-IL" sz="2400" dirty="0">
                <a:latin typeface="David" panose="020E0502060401010101" pitchFamily="34" charset="-79"/>
                <a:cs typeface="David" panose="020E0502060401010101" pitchFamily="34" charset="-79"/>
              </a:rPr>
              <a:t>ּ הוּא נוֹטֵל אֶת נִשְׁמָתְךָ; אָמַרְתִּי: מָתַי יָבוֹא לְיָדִי </a:t>
            </a:r>
            <a:r>
              <a:rPr lang="he-IL" sz="2400" dirty="0" err="1">
                <a:latin typeface="David" panose="020E0502060401010101" pitchFamily="34" charset="-79"/>
                <a:cs typeface="David" panose="020E0502060401010101" pitchFamily="34" charset="-79"/>
              </a:rPr>
              <a:t>וַאֲקַיְּמֶנּו</a:t>
            </a:r>
            <a:r>
              <a:rPr lang="he-IL" sz="2400" dirty="0">
                <a:latin typeface="David" panose="020E0502060401010101" pitchFamily="34" charset="-79"/>
                <a:cs typeface="David" panose="020E0502060401010101" pitchFamily="34" charset="-79"/>
              </a:rPr>
              <a:t>ּ! </a:t>
            </a:r>
            <a:r>
              <a:rPr lang="he-IL" sz="2400" dirty="0" err="1">
                <a:latin typeface="David" panose="020E0502060401010101" pitchFamily="34" charset="-79"/>
                <a:cs typeface="David" panose="020E0502060401010101" pitchFamily="34" charset="-79"/>
              </a:rPr>
              <a:t>וְעַכְשָׁו</a:t>
            </a:r>
            <a:r>
              <a:rPr lang="he-IL" sz="2400" dirty="0">
                <a:latin typeface="David" panose="020E0502060401010101" pitchFamily="34" charset="-79"/>
                <a:cs typeface="David" panose="020E0502060401010101" pitchFamily="34" charset="-79"/>
              </a:rPr>
              <a:t> שֶׁבָּא לְיָדִי – לֹא </a:t>
            </a:r>
            <a:r>
              <a:rPr lang="he-IL" sz="2400" dirty="0" err="1">
                <a:latin typeface="David" panose="020E0502060401010101" pitchFamily="34" charset="-79"/>
                <a:cs typeface="David" panose="020E0502060401010101" pitchFamily="34" charset="-79"/>
              </a:rPr>
              <a:t>אֲקַיְּמֶנּו</a:t>
            </a:r>
            <a:r>
              <a:rPr lang="he-IL" sz="2400" dirty="0">
                <a:latin typeface="David" panose="020E0502060401010101" pitchFamily="34" charset="-79"/>
                <a:cs typeface="David" panose="020E0502060401010101" pitchFamily="34" charset="-79"/>
              </a:rPr>
              <a:t>ּ?</a:t>
            </a:r>
            <a:br>
              <a:rPr lang="en-US" sz="2400" dirty="0">
                <a:latin typeface="David" panose="020E0502060401010101" pitchFamily="34" charset="-79"/>
                <a:cs typeface="David" panose="020E0502060401010101" pitchFamily="34" charset="-79"/>
              </a:rPr>
            </a:br>
            <a:r>
              <a:rPr lang="he-IL" sz="2400" b="1" dirty="0">
                <a:latin typeface="David" panose="020E0502060401010101" pitchFamily="34" charset="-79"/>
                <a:cs typeface="David" panose="020E0502060401010101" pitchFamily="34" charset="-79"/>
              </a:rPr>
              <a:t>הָיָה מַאֲרִיךְ </a:t>
            </a:r>
            <a:r>
              <a:rPr lang="he-IL" sz="2400" b="1" dirty="0" err="1">
                <a:latin typeface="David" panose="020E0502060401010101" pitchFamily="34" charset="-79"/>
                <a:cs typeface="David" panose="020E0502060401010101" pitchFamily="34" charset="-79"/>
              </a:rPr>
              <a:t>בְּ"אֶחָד</a:t>
            </a:r>
            <a:r>
              <a:rPr lang="he-IL" sz="2400" b="1" dirty="0">
                <a:latin typeface="David" panose="020E0502060401010101" pitchFamily="34" charset="-79"/>
                <a:cs typeface="David" panose="020E0502060401010101" pitchFamily="34" charset="-79"/>
              </a:rPr>
              <a:t>" עַד שֶׁיָּצְאָה נִשְׁמָתוֹ </a:t>
            </a:r>
            <a:r>
              <a:rPr lang="he-IL" sz="2400" b="1" dirty="0" err="1">
                <a:latin typeface="David" panose="020E0502060401010101" pitchFamily="34" charset="-79"/>
                <a:cs typeface="David" panose="020E0502060401010101" pitchFamily="34" charset="-79"/>
              </a:rPr>
              <a:t>בְּ"אֶחָד</a:t>
            </a:r>
            <a:r>
              <a:rPr lang="he-IL" sz="2400" b="1" dirty="0">
                <a:latin typeface="David" panose="020E0502060401010101" pitchFamily="34" charset="-79"/>
                <a:cs typeface="David" panose="020E0502060401010101" pitchFamily="34" charset="-79"/>
              </a:rPr>
              <a:t>".</a:t>
            </a:r>
            <a:r>
              <a:rPr lang="he-IL" sz="2400" dirty="0">
                <a:latin typeface="David" panose="020E0502060401010101" pitchFamily="34" charset="-79"/>
                <a:cs typeface="David" panose="020E0502060401010101" pitchFamily="34" charset="-79"/>
              </a:rPr>
              <a:t> </a:t>
            </a:r>
            <a:br>
              <a:rPr lang="en-US" sz="2400" dirty="0">
                <a:latin typeface="David" panose="020E0502060401010101" pitchFamily="34" charset="-79"/>
                <a:cs typeface="David" panose="020E0502060401010101" pitchFamily="34" charset="-79"/>
              </a:rPr>
            </a:br>
            <a:r>
              <a:rPr lang="he-IL" sz="2400" dirty="0">
                <a:latin typeface="David" panose="020E0502060401010101" pitchFamily="34" charset="-79"/>
                <a:cs typeface="David" panose="020E0502060401010101" pitchFamily="34" charset="-79"/>
              </a:rPr>
              <a:t>יָצְאָה בַּת קוֹל וְאָמְרָה: אַשְׁרֶיךָ, רבי עֲקִיבָא, שֶׁיָּצְאָה נִשְׁמָתְךָ </a:t>
            </a:r>
            <a:r>
              <a:rPr lang="he-IL" sz="2400" dirty="0" err="1">
                <a:latin typeface="David" panose="020E0502060401010101" pitchFamily="34" charset="-79"/>
                <a:cs typeface="David" panose="020E0502060401010101" pitchFamily="34" charset="-79"/>
              </a:rPr>
              <a:t>בְּ"אֶחָד</a:t>
            </a:r>
            <a:r>
              <a:rPr lang="he-IL" sz="2400" dirty="0">
                <a:latin typeface="David" panose="020E0502060401010101" pitchFamily="34" charset="-79"/>
                <a:cs typeface="David" panose="020E0502060401010101" pitchFamily="34" charset="-79"/>
              </a:rPr>
              <a:t>"; </a:t>
            </a:r>
            <a:br>
              <a:rPr lang="en-US" sz="2400" dirty="0">
                <a:latin typeface="David" panose="020E0502060401010101" pitchFamily="34" charset="-79"/>
                <a:cs typeface="David" panose="020E0502060401010101" pitchFamily="34" charset="-79"/>
              </a:rPr>
            </a:br>
            <a:r>
              <a:rPr lang="he-IL" sz="2400" dirty="0">
                <a:latin typeface="David" panose="020E0502060401010101" pitchFamily="34" charset="-79"/>
                <a:cs typeface="David" panose="020E0502060401010101" pitchFamily="34" charset="-79"/>
              </a:rPr>
              <a:t>אָמְרוּ מַלְאֲכֵי הַשָּׁרֵת לִפְנֵי הַקָּדוֹשׁ בָּרוּךְ הוּא: </a:t>
            </a:r>
            <a:r>
              <a:rPr lang="he-IL" sz="2400" dirty="0" err="1">
                <a:latin typeface="David" panose="020E0502060401010101" pitchFamily="34" charset="-79"/>
                <a:cs typeface="David" panose="020E0502060401010101" pitchFamily="34" charset="-79"/>
              </a:rPr>
              <a:t>רִבּוֹנו</a:t>
            </a:r>
            <a:r>
              <a:rPr lang="he-IL" sz="2400" dirty="0">
                <a:latin typeface="David" panose="020E0502060401010101" pitchFamily="34" charset="-79"/>
                <a:cs typeface="David" panose="020E0502060401010101" pitchFamily="34" charset="-79"/>
              </a:rPr>
              <a:t>ֹ שֶׁל עוֹלָם, זוֹ תּוֹרָה וְזֶה שְׂכָרָהּ?... יָצְאָה בַּת קוֹל וְאָמְרָה לוֹ: אַשְׁרֶיךָ, רבי עֲקִיבָא, שֶׁאַתָּה מְזֻמָּן לְחַיֵּי הָעוֹלָם הַבָּא!"</a:t>
            </a:r>
          </a:p>
          <a:p>
            <a:pPr marL="0" indent="0" fontAlgn="t">
              <a:buNone/>
            </a:pPr>
            <a:r>
              <a:rPr lang="en-US" dirty="0"/>
              <a:t> </a:t>
            </a:r>
            <a:endParaRPr lang="he-IL" dirty="0"/>
          </a:p>
          <a:p>
            <a:pPr marL="0" indent="0">
              <a:buNone/>
            </a:pPr>
            <a:endParaRPr lang="he-IL" dirty="0"/>
          </a:p>
        </p:txBody>
      </p:sp>
      <p:sp>
        <p:nvSpPr>
          <p:cNvPr id="4" name="TextBox 3">
            <a:extLst>
              <a:ext uri="{FF2B5EF4-FFF2-40B4-BE49-F238E27FC236}">
                <a16:creationId xmlns:a16="http://schemas.microsoft.com/office/drawing/2014/main" id="{3D5D9556-2B87-4F3E-9170-EC0C2C57E5A1}"/>
              </a:ext>
            </a:extLst>
          </p:cNvPr>
          <p:cNvSpPr txBox="1"/>
          <p:nvPr/>
        </p:nvSpPr>
        <p:spPr>
          <a:xfrm>
            <a:off x="3370217" y="4415245"/>
            <a:ext cx="6296297" cy="1754326"/>
          </a:xfrm>
          <a:prstGeom prst="rect">
            <a:avLst/>
          </a:prstGeom>
          <a:noFill/>
        </p:spPr>
        <p:txBody>
          <a:bodyPr wrap="square" rtlCol="1">
            <a:spAutoFit/>
          </a:bodyPr>
          <a:lstStyle/>
          <a:p>
            <a:pPr algn="r" rtl="1"/>
            <a:r>
              <a:rPr lang="he-IL" dirty="0"/>
              <a:t>◘איזה שאלות עולות לכם מהמקרה?</a:t>
            </a:r>
          </a:p>
          <a:p>
            <a:pPr algn="r" rtl="1"/>
            <a:endParaRPr lang="he-IL" dirty="0"/>
          </a:p>
          <a:p>
            <a:pPr algn="r" rtl="1"/>
            <a:r>
              <a:rPr lang="he-IL" dirty="0"/>
              <a:t>◘למה לדעתכן האריך רבי עקיבא דווקא במילה "אחד"?</a:t>
            </a:r>
          </a:p>
          <a:p>
            <a:pPr algn="r" rtl="1"/>
            <a:endParaRPr lang="he-IL" dirty="0"/>
          </a:p>
          <a:p>
            <a:pPr algn="r" rtl="1"/>
            <a:r>
              <a:rPr lang="he-IL" dirty="0"/>
              <a:t>◘האם אתן חשות הזדהות עם הרצון והמעשה של רבי עקיבא או תחושות אחרות? מהן?</a:t>
            </a:r>
          </a:p>
        </p:txBody>
      </p:sp>
    </p:spTree>
    <p:extLst>
      <p:ext uri="{BB962C8B-B14F-4D97-AF65-F5344CB8AC3E}">
        <p14:creationId xmlns:p14="http://schemas.microsoft.com/office/powerpoint/2010/main" val="2330105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0D41CFB-C09C-46DE-A809-126C57CD229F}"/>
              </a:ext>
            </a:extLst>
          </p:cNvPr>
          <p:cNvSpPr>
            <a:spLocks noGrp="1"/>
          </p:cNvSpPr>
          <p:nvPr>
            <p:ph type="title"/>
          </p:nvPr>
        </p:nvSpPr>
        <p:spPr>
          <a:xfrm>
            <a:off x="1066800" y="642594"/>
            <a:ext cx="10058400" cy="676755"/>
          </a:xfrm>
        </p:spPr>
        <p:txBody>
          <a:bodyPr>
            <a:normAutofit/>
          </a:bodyPr>
          <a:lstStyle/>
          <a:p>
            <a:pPr algn="r"/>
            <a:r>
              <a:rPr lang="he-IL" sz="2800" dirty="0"/>
              <a:t>נלמד פירוש של </a:t>
            </a:r>
            <a:r>
              <a:rPr lang="he-IL" sz="2800" dirty="0" err="1"/>
              <a:t>המלבי"ם</a:t>
            </a:r>
            <a:r>
              <a:rPr lang="he-IL" sz="2800" dirty="0"/>
              <a:t> לפסוק "שמע ישראל"</a:t>
            </a:r>
          </a:p>
        </p:txBody>
      </p:sp>
      <p:sp>
        <p:nvSpPr>
          <p:cNvPr id="3" name="מציין מיקום תוכן 2">
            <a:extLst>
              <a:ext uri="{FF2B5EF4-FFF2-40B4-BE49-F238E27FC236}">
                <a16:creationId xmlns:a16="http://schemas.microsoft.com/office/drawing/2014/main" id="{D72262D0-C45E-414B-ABCF-29D384773475}"/>
              </a:ext>
            </a:extLst>
          </p:cNvPr>
          <p:cNvSpPr>
            <a:spLocks noGrp="1"/>
          </p:cNvSpPr>
          <p:nvPr>
            <p:ph idx="1"/>
          </p:nvPr>
        </p:nvSpPr>
        <p:spPr>
          <a:xfrm>
            <a:off x="1180010" y="1547949"/>
            <a:ext cx="10058400" cy="2547257"/>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he-IL" sz="2000" dirty="0">
                <a:latin typeface="David" panose="020E0502060401010101" pitchFamily="34" charset="-79"/>
                <a:cs typeface="David" panose="020E0502060401010101" pitchFamily="34" charset="-79"/>
              </a:rPr>
              <a:t>הָאֻמּוֹת הַקּוֹדְמִים שֶׁהָיוּ מַאֲמִינִים </a:t>
            </a:r>
            <a:r>
              <a:rPr lang="he-IL" sz="2000" dirty="0" err="1">
                <a:latin typeface="David" panose="020E0502060401010101" pitchFamily="34" charset="-79"/>
                <a:cs typeface="David" panose="020E0502060401010101" pitchFamily="34" charset="-79"/>
              </a:rPr>
              <a:t>בְּרִבּוּי</a:t>
            </a:r>
            <a:r>
              <a:rPr lang="he-IL" sz="2000" dirty="0">
                <a:latin typeface="David" panose="020E0502060401010101" pitchFamily="34" charset="-79"/>
                <a:cs typeface="David" panose="020E0502060401010101" pitchFamily="34" charset="-79"/>
              </a:rPr>
              <a:t> </a:t>
            </a:r>
            <a:r>
              <a:rPr lang="he-IL" sz="2000" dirty="0" err="1">
                <a:latin typeface="David" panose="020E0502060401010101" pitchFamily="34" charset="-79"/>
                <a:cs typeface="David" panose="020E0502060401010101" pitchFamily="34" charset="-79"/>
              </a:rPr>
              <a:t>הָאֱלֹהוּת</a:t>
            </a:r>
            <a:r>
              <a:rPr lang="he-IL" sz="2000" dirty="0">
                <a:latin typeface="David" panose="020E0502060401010101" pitchFamily="34" charset="-79"/>
                <a:cs typeface="David" panose="020E0502060401010101" pitchFamily="34" charset="-79"/>
              </a:rPr>
              <a:t>, הִשְׁווּ בְּזֶה שֶׁיֵּשׁ </a:t>
            </a:r>
            <a:r>
              <a:rPr lang="he-IL" sz="2000" dirty="0" err="1">
                <a:latin typeface="David" panose="020E0502060401010101" pitchFamily="34" charset="-79"/>
                <a:cs typeface="David" panose="020E0502060401010101" pitchFamily="34" charset="-79"/>
              </a:rPr>
              <a:t>אֱלֹהִים</a:t>
            </a:r>
            <a:r>
              <a:rPr lang="he-IL" sz="2000" dirty="0">
                <a:latin typeface="David" panose="020E0502060401010101" pitchFamily="34" charset="-79"/>
                <a:cs typeface="David" panose="020E0502060401010101" pitchFamily="34" charset="-79"/>
              </a:rPr>
              <a:t> פּוֹעֵל טוֹב וְיֵשׁ </a:t>
            </a:r>
            <a:r>
              <a:rPr lang="he-IL" sz="2000" dirty="0" err="1">
                <a:latin typeface="David" panose="020E0502060401010101" pitchFamily="34" charset="-79"/>
                <a:cs typeface="David" panose="020E0502060401010101" pitchFamily="34" charset="-79"/>
              </a:rPr>
              <a:t>אֱלֹהִים</a:t>
            </a:r>
            <a:r>
              <a:rPr lang="he-IL" sz="2000" dirty="0">
                <a:latin typeface="David" panose="020E0502060401010101" pitchFamily="34" charset="-79"/>
                <a:cs typeface="David" panose="020E0502060401010101" pitchFamily="34" charset="-79"/>
              </a:rPr>
              <a:t> פּוֹעֵל רַע, כִּי לֹא יָכְלוּ לְצַיֵּר שֶׁהַטּוֹב וְהָרַע הַנִּמְצָא בָּעוֹלָם יָצְאוּ מִשֹּׁרֶשׁ אֶחָד, וְעַל כֵּן הָיוּ </a:t>
            </a:r>
            <a:r>
              <a:rPr lang="he-IL" sz="2000" dirty="0" err="1">
                <a:latin typeface="David" panose="020E0502060401010101" pitchFamily="34" charset="-79"/>
                <a:cs typeface="David" panose="020E0502060401010101" pitchFamily="34" charset="-79"/>
              </a:rPr>
              <a:t>מִתְיָרְאִים</a:t>
            </a:r>
            <a:r>
              <a:rPr lang="he-IL" sz="2000" dirty="0">
                <a:latin typeface="David" panose="020E0502060401010101" pitchFamily="34" charset="-79"/>
                <a:cs typeface="David" panose="020E0502060401010101" pitchFamily="34" charset="-79"/>
              </a:rPr>
              <a:t> מִפּוֹעֵל הָרַע וְאוֹהֲבִים אֶת הַפּוֹעֵל הַטּוֹב. וְכַאֲשֶׁר בָּא בְּתוֹרַת אֱמֶת לְלַמְּדָם שֶׁיִּתְאַחֲדוּ הַיִּרְאָה וְהָאַהֲבָה </a:t>
            </a:r>
            <a:r>
              <a:rPr lang="he-IL" sz="2000" dirty="0" err="1">
                <a:latin typeface="David" panose="020E0502060401010101" pitchFamily="34" charset="-79"/>
                <a:cs typeface="David" panose="020E0502060401010101" pitchFamily="34" charset="-79"/>
              </a:rPr>
              <a:t>לֶאֱלֹהֵי</a:t>
            </a:r>
            <a:r>
              <a:rPr lang="he-IL" sz="2000" dirty="0">
                <a:latin typeface="David" panose="020E0502060401010101" pitchFamily="34" charset="-79"/>
                <a:cs typeface="David" panose="020E0502060401010101" pitchFamily="34" charset="-79"/>
              </a:rPr>
              <a:t> אֱמֶת </a:t>
            </a:r>
            <a:r>
              <a:rPr lang="he-IL" sz="2000" dirty="0" err="1">
                <a:latin typeface="David" panose="020E0502060401010101" pitchFamily="34" charset="-79"/>
                <a:cs typeface="David" panose="020E0502060401010101" pitchFamily="34" charset="-79"/>
              </a:rPr>
              <a:t>הֻצְרַך</a:t>
            </a:r>
            <a:r>
              <a:rPr lang="he-IL" sz="2000" dirty="0">
                <a:latin typeface="David" panose="020E0502060401010101" pitchFamily="34" charset="-79"/>
                <a:cs typeface="David" panose="020E0502060401010101" pitchFamily="34" charset="-79"/>
              </a:rPr>
              <a:t>ְ לְהַקְדִּים לָהֶם אֱמוּנַת </a:t>
            </a:r>
            <a:r>
              <a:rPr lang="he-IL" sz="2000" dirty="0" err="1">
                <a:latin typeface="David" panose="020E0502060401010101" pitchFamily="34" charset="-79"/>
                <a:cs typeface="David" panose="020E0502060401010101" pitchFamily="34" charset="-79"/>
              </a:rPr>
              <a:t>הַיִּחוּד</a:t>
            </a:r>
            <a:r>
              <a:rPr lang="he-IL" sz="2000" dirty="0">
                <a:latin typeface="David" panose="020E0502060401010101" pitchFamily="34" charset="-79"/>
                <a:cs typeface="David" panose="020E0502060401010101" pitchFamily="34" charset="-79"/>
              </a:rPr>
              <a:t>, </a:t>
            </a:r>
            <a:r>
              <a:rPr lang="he-IL" sz="2000" dirty="0" err="1">
                <a:latin typeface="David" panose="020E0502060401010101" pitchFamily="34" charset="-79"/>
                <a:cs typeface="David" panose="020E0502060401010101" pitchFamily="34" charset="-79"/>
              </a:rPr>
              <a:t>שֶׁאֱלֹהֵי</a:t>
            </a:r>
            <a:r>
              <a:rPr lang="he-IL" sz="2000" dirty="0">
                <a:latin typeface="David" panose="020E0502060401010101" pitchFamily="34" charset="-79"/>
                <a:cs typeface="David" panose="020E0502060401010101" pitchFamily="34" charset="-79"/>
              </a:rPr>
              <a:t> עוֹלָם הוּא אֶחָד וְאֵין זוּלָתוֹ וְהוּא שֹׁרֶשׁ לְכָל הַנִּמְצָא </a:t>
            </a:r>
            <a:r>
              <a:rPr lang="he-IL" sz="2000" dirty="0" err="1">
                <a:latin typeface="David" panose="020E0502060401010101" pitchFamily="34" charset="-79"/>
                <a:cs typeface="David" panose="020E0502060401010101" pitchFamily="34" charset="-79"/>
              </a:rPr>
              <a:t>וְהַמִּתְהַוֶּה</a:t>
            </a:r>
            <a:r>
              <a:rPr lang="he-IL" sz="2000" dirty="0">
                <a:latin typeface="David" panose="020E0502060401010101" pitchFamily="34" charset="-79"/>
                <a:cs typeface="David" panose="020E0502060401010101" pitchFamily="34" charset="-79"/>
              </a:rPr>
              <a:t> בְּכָל הָעוֹלָמוֹת הֵן דְּבָרִים אֲשֶׁר לְפִי הַשָּׂגָתֵנוּ נִקְרָאֵם בַּשֵּׁם טוֹב וְהֵן דְּבָרִים אֲשֶׁר נִקְרָאֵם בַּשֵּׁם רַע. וְהוּא שֶׁנַּאֲמִין כִּי אֵין רַע בַּמְּצִיאוּת כְּלָל, שֶׁמֵּהַאֵל הַטּוֹב הָאֶחָד הָאֲמִתִּי לֹא יָצְאוּ רַק טוֹב, וַאֲשֶׁר יִדְמֶה לָנוּ שֶׁהוּא רַע הוּא בֶּאֱמֶת אַךְ טוֹב וָחֶסֶד. כָּל הֶעְדֵּר הוּא </a:t>
            </a:r>
            <a:r>
              <a:rPr lang="he-IL" sz="2000" dirty="0" err="1">
                <a:latin typeface="David" panose="020E0502060401010101" pitchFamily="34" charset="-79"/>
                <a:cs typeface="David" panose="020E0502060401010101" pitchFamily="34" charset="-79"/>
              </a:rPr>
              <a:t>לְצֹרֶך</a:t>
            </a:r>
            <a:r>
              <a:rPr lang="he-IL" sz="2000" dirty="0">
                <a:latin typeface="David" panose="020E0502060401010101" pitchFamily="34" charset="-79"/>
                <a:cs typeface="David" panose="020E0502060401010101" pitchFamily="34" charset="-79"/>
              </a:rPr>
              <a:t>ְ הֲוָיָה, וְכָל הַשְׁחָתָה הוּא </a:t>
            </a:r>
            <a:r>
              <a:rPr lang="he-IL" sz="2000" dirty="0" err="1">
                <a:latin typeface="David" panose="020E0502060401010101" pitchFamily="34" charset="-79"/>
                <a:cs typeface="David" panose="020E0502060401010101" pitchFamily="34" charset="-79"/>
              </a:rPr>
              <a:t>לְצֹרֶך</a:t>
            </a:r>
            <a:r>
              <a:rPr lang="he-IL" sz="2000" dirty="0">
                <a:latin typeface="David" panose="020E0502060401010101" pitchFamily="34" charset="-79"/>
                <a:cs typeface="David" panose="020E0502060401010101" pitchFamily="34" charset="-79"/>
              </a:rPr>
              <a:t>ְ </a:t>
            </a:r>
            <a:r>
              <a:rPr lang="he-IL" sz="2000" dirty="0" err="1">
                <a:latin typeface="David" panose="020E0502060401010101" pitchFamily="34" charset="-79"/>
                <a:cs typeface="David" panose="020E0502060401010101" pitchFamily="34" charset="-79"/>
              </a:rPr>
              <a:t>תִּקּוּן</a:t>
            </a:r>
            <a:r>
              <a:rPr lang="he-IL" sz="2000" dirty="0">
                <a:latin typeface="David" panose="020E0502060401010101" pitchFamily="34" charset="-79"/>
                <a:cs typeface="David" panose="020E0502060401010101" pitchFamily="34" charset="-79"/>
              </a:rPr>
              <a:t> וּבִנְיָן, כְּמוֹ שֶׁנֶּאֱמַר "וַיַּרְא </a:t>
            </a:r>
            <a:r>
              <a:rPr lang="he-IL" sz="2000" dirty="0" err="1">
                <a:latin typeface="David" panose="020E0502060401010101" pitchFamily="34" charset="-79"/>
                <a:cs typeface="David" panose="020E0502060401010101" pitchFamily="34" charset="-79"/>
              </a:rPr>
              <a:t>אֱלֹהִים</a:t>
            </a:r>
            <a:r>
              <a:rPr lang="he-IL" sz="2000" dirty="0">
                <a:latin typeface="David" panose="020E0502060401010101" pitchFamily="34" charset="-79"/>
                <a:cs typeface="David" panose="020E0502060401010101" pitchFamily="34" charset="-79"/>
              </a:rPr>
              <a:t> אֶת כָּל אֲשֶׁר עָשָׂה וְהִנֵּה טוֹב מְאֹד"... כָּל הָרָעוֹת הַבָּאוֹת בָּעוֹלָם הֵם לְתַכְלִית טוֹב וּכְמוֹ שֶׁיִּתְבָּאֵר וְעַל כֵּן יְצֻיַּר הַיִּרְאָה וְהָאַהֲבָה לְאֵל אֶחָד.</a:t>
            </a:r>
            <a:r>
              <a:rPr lang="he-IL" dirty="0"/>
              <a:t>	</a:t>
            </a:r>
            <a:br>
              <a:rPr lang="en-US" dirty="0"/>
            </a:br>
            <a:endParaRPr lang="he-IL" dirty="0"/>
          </a:p>
        </p:txBody>
      </p:sp>
      <p:sp>
        <p:nvSpPr>
          <p:cNvPr id="4" name="TextBox 3">
            <a:extLst>
              <a:ext uri="{FF2B5EF4-FFF2-40B4-BE49-F238E27FC236}">
                <a16:creationId xmlns:a16="http://schemas.microsoft.com/office/drawing/2014/main" id="{8EDD4875-82E0-402D-94CC-DD443F320D67}"/>
              </a:ext>
            </a:extLst>
          </p:cNvPr>
          <p:cNvSpPr txBox="1"/>
          <p:nvPr/>
        </p:nvSpPr>
        <p:spPr>
          <a:xfrm>
            <a:off x="2838994" y="3907082"/>
            <a:ext cx="8399416" cy="1946174"/>
          </a:xfrm>
          <a:prstGeom prst="rect">
            <a:avLst/>
          </a:prstGeom>
          <a:noFill/>
        </p:spPr>
        <p:txBody>
          <a:bodyPr wrap="square" rtlCol="1">
            <a:spAutoFit/>
          </a:bodyPr>
          <a:lstStyle/>
          <a:p>
            <a:pPr algn="r" rtl="1">
              <a:spcAft>
                <a:spcPts val="0"/>
              </a:spcAft>
            </a:pPr>
            <a:r>
              <a:rPr lang="he-IL" sz="1400" dirty="0">
                <a:latin typeface="Times New Roman" panose="02020603050405020304" pitchFamily="18"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a:p>
            <a:pPr algn="r" rtl="1">
              <a:lnSpc>
                <a:spcPct val="115000"/>
              </a:lnSpc>
              <a:spcAft>
                <a:spcPts val="1000"/>
              </a:spcAft>
            </a:pPr>
            <a:r>
              <a:rPr lang="he-IL" dirty="0">
                <a:latin typeface="Calibri" panose="020F0502020204030204" pitchFamily="34" charset="0"/>
                <a:ea typeface="Calibri" panose="020F0502020204030204" pitchFamily="34" charset="0"/>
                <a:cs typeface="Arial" panose="020B0604020202020204" pitchFamily="34" charset="0"/>
              </a:rPr>
              <a:t>•האם כל דבר שקורה לנו הוא בהכרח טוב?</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he-IL" dirty="0">
                <a:latin typeface="Calibri" panose="020F0502020204030204" pitchFamily="34" charset="0"/>
                <a:ea typeface="Calibri" panose="020F0502020204030204" pitchFamily="34" charset="0"/>
                <a:cs typeface="Arial" panose="020B0604020202020204" pitchFamily="34" charset="0"/>
              </a:rPr>
              <a:t>•האם אין רע בעולם?</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he-IL" dirty="0">
                <a:latin typeface="Calibri" panose="020F0502020204030204" pitchFamily="34" charset="0"/>
                <a:ea typeface="Calibri" panose="020F0502020204030204" pitchFamily="34" charset="0"/>
                <a:cs typeface="Arial" panose="020B0604020202020204" pitchFamily="34" charset="0"/>
              </a:rPr>
              <a:t>•מה עם דברים קשים כמו מוות? מחלות </a:t>
            </a:r>
            <a:r>
              <a:rPr lang="he-IL" dirty="0" err="1">
                <a:latin typeface="Calibri" panose="020F0502020204030204" pitchFamily="34" charset="0"/>
                <a:ea typeface="Calibri" panose="020F0502020204030204" pitchFamily="34" charset="0"/>
                <a:cs typeface="Arial" panose="020B0604020202020204" pitchFamily="34" charset="0"/>
              </a:rPr>
              <a:t>וכו</a:t>
            </a:r>
            <a:r>
              <a:rPr lang="he-IL" dirty="0">
                <a:latin typeface="Calibri" panose="020F0502020204030204" pitchFamily="34" charset="0"/>
                <a:ea typeface="Calibri" panose="020F0502020204030204" pitchFamily="34" charset="0"/>
                <a:cs typeface="Arial" panose="020B060402020202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he-IL" dirty="0">
                <a:latin typeface="Calibri" panose="020F0502020204030204" pitchFamily="34" charset="0"/>
                <a:ea typeface="Calibri" panose="020F0502020204030204" pitchFamily="34" charset="0"/>
                <a:cs typeface="Arial" panose="020B0604020202020204" pitchFamily="34" charset="0"/>
              </a:rPr>
              <a:t>•מה מחדש לנו </a:t>
            </a:r>
            <a:r>
              <a:rPr lang="he-IL" dirty="0" err="1">
                <a:latin typeface="Calibri" panose="020F0502020204030204" pitchFamily="34" charset="0"/>
                <a:ea typeface="Calibri" panose="020F0502020204030204" pitchFamily="34" charset="0"/>
                <a:cs typeface="Arial" panose="020B0604020202020204" pitchFamily="34" charset="0"/>
              </a:rPr>
              <a:t>המלבי"ם</a:t>
            </a:r>
            <a:r>
              <a:rPr lang="he-IL" dirty="0">
                <a:latin typeface="Calibri" panose="020F0502020204030204" pitchFamily="34" charset="0"/>
                <a:ea typeface="Calibri" panose="020F0502020204030204" pitchFamily="34" charset="0"/>
                <a:cs typeface="Arial" panose="020B060402020202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9195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E19B9CD-8DC2-47A3-8C8F-5E5BC8F1A2B4}"/>
              </a:ext>
            </a:extLst>
          </p:cNvPr>
          <p:cNvSpPr>
            <a:spLocks noGrp="1"/>
          </p:cNvSpPr>
          <p:nvPr>
            <p:ph type="title"/>
          </p:nvPr>
        </p:nvSpPr>
        <p:spPr/>
        <p:txBody>
          <a:bodyPr/>
          <a:lstStyle/>
          <a:p>
            <a:pPr algn="r"/>
            <a:r>
              <a:rPr lang="he-IL" dirty="0"/>
              <a:t>כתיבה אישית....</a:t>
            </a:r>
          </a:p>
        </p:txBody>
      </p:sp>
      <p:sp>
        <p:nvSpPr>
          <p:cNvPr id="3" name="מציין מיקום תוכן 2">
            <a:extLst>
              <a:ext uri="{FF2B5EF4-FFF2-40B4-BE49-F238E27FC236}">
                <a16:creationId xmlns:a16="http://schemas.microsoft.com/office/drawing/2014/main" id="{D61A9B74-F206-4B9F-9EAD-431795E0382C}"/>
              </a:ext>
            </a:extLst>
          </p:cNvPr>
          <p:cNvSpPr>
            <a:spLocks noGrp="1"/>
          </p:cNvSpPr>
          <p:nvPr>
            <p:ph idx="1"/>
          </p:nvPr>
        </p:nvSpPr>
        <p:spPr/>
        <p:txBody>
          <a:bodyPr/>
          <a:lstStyle/>
          <a:p>
            <a:pPr marL="0" indent="0">
              <a:buNone/>
            </a:pPr>
            <a:r>
              <a:rPr lang="he-IL" dirty="0"/>
              <a:t>1. כתבי שני אירועים טובים שקרו לך ושני אירועים לא טובים שקרו לך.</a:t>
            </a:r>
          </a:p>
          <a:p>
            <a:pPr marL="0" indent="0">
              <a:buNone/>
            </a:pPr>
            <a:r>
              <a:rPr lang="he-IL" dirty="0"/>
              <a:t>•על מה מהם יותר קל לך לומר שהוא מהקב"ה?</a:t>
            </a:r>
          </a:p>
          <a:p>
            <a:pPr marL="0" indent="0">
              <a:buNone/>
            </a:pPr>
            <a:r>
              <a:rPr lang="he-IL" dirty="0"/>
              <a:t>•נסי לחשוב במבט לאחור, האם את מוצאת אפילו מעט טוב באירוע הרע שאירע לך?</a:t>
            </a:r>
          </a:p>
          <a:p>
            <a:pPr marL="0" indent="0">
              <a:buNone/>
            </a:pPr>
            <a:r>
              <a:rPr lang="he-IL" dirty="0"/>
              <a:t>2. האם חווית תפילת "שמע ישראל" </a:t>
            </a:r>
            <a:r>
              <a:rPr lang="he-IL" dirty="0" err="1"/>
              <a:t>שהיתה</a:t>
            </a:r>
            <a:r>
              <a:rPr lang="he-IL" dirty="0"/>
              <a:t> משמעותית עבורך? שהצלחת להרגיש שאת מכוונת שה' אחד?</a:t>
            </a:r>
          </a:p>
          <a:p>
            <a:pPr marL="0" indent="0">
              <a:buNone/>
            </a:pPr>
            <a:r>
              <a:rPr lang="he-IL" dirty="0"/>
              <a:t>3. כתבי תפילה קצרה בעקבות השיעור, שתכווני בה לפני "קריאת שמע".</a:t>
            </a:r>
          </a:p>
        </p:txBody>
      </p:sp>
    </p:spTree>
    <p:extLst>
      <p:ext uri="{BB962C8B-B14F-4D97-AF65-F5344CB8AC3E}">
        <p14:creationId xmlns:p14="http://schemas.microsoft.com/office/powerpoint/2010/main" val="2645843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A89863B-CC4F-4C67-B169-312EE8C757C8}"/>
              </a:ext>
            </a:extLst>
          </p:cNvPr>
          <p:cNvSpPr>
            <a:spLocks noGrp="1"/>
          </p:cNvSpPr>
          <p:nvPr>
            <p:ph type="title"/>
          </p:nvPr>
        </p:nvSpPr>
        <p:spPr/>
        <p:txBody>
          <a:bodyPr/>
          <a:lstStyle/>
          <a:p>
            <a:pPr algn="r"/>
            <a:r>
              <a:rPr lang="he-IL" dirty="0"/>
              <a:t>במליאה-</a:t>
            </a:r>
          </a:p>
        </p:txBody>
      </p:sp>
      <p:sp>
        <p:nvSpPr>
          <p:cNvPr id="3" name="מציין מיקום תוכן 2">
            <a:extLst>
              <a:ext uri="{FF2B5EF4-FFF2-40B4-BE49-F238E27FC236}">
                <a16:creationId xmlns:a16="http://schemas.microsoft.com/office/drawing/2014/main" id="{9063FDCB-FF0F-4B0F-9E77-FF9E14DA4BD5}"/>
              </a:ext>
            </a:extLst>
          </p:cNvPr>
          <p:cNvSpPr>
            <a:spLocks noGrp="1"/>
          </p:cNvSpPr>
          <p:nvPr>
            <p:ph idx="1"/>
          </p:nvPr>
        </p:nvSpPr>
        <p:spPr/>
        <p:txBody>
          <a:bodyPr>
            <a:normAutofit/>
          </a:bodyPr>
          <a:lstStyle/>
          <a:p>
            <a:pPr marL="0" indent="0">
              <a:buNone/>
            </a:pPr>
            <a:r>
              <a:rPr lang="he-IL" sz="2800" dirty="0"/>
              <a:t>♦האם מישהי רוצה לשתף במה שכתבה?</a:t>
            </a:r>
          </a:p>
          <a:p>
            <a:pPr marL="0" indent="0">
              <a:buNone/>
            </a:pPr>
            <a:endParaRPr lang="he-IL" sz="2800" dirty="0"/>
          </a:p>
          <a:p>
            <a:pPr marL="0" indent="0">
              <a:buNone/>
            </a:pPr>
            <a:endParaRPr lang="he-IL" sz="2800" dirty="0"/>
          </a:p>
          <a:p>
            <a:pPr marL="0" indent="0">
              <a:buNone/>
            </a:pPr>
            <a:r>
              <a:rPr lang="he-IL" sz="2800" dirty="0"/>
              <a:t>♦שתפו בתובנות שעלו לכן מהכתיבה..</a:t>
            </a:r>
          </a:p>
        </p:txBody>
      </p:sp>
    </p:spTree>
    <p:extLst>
      <p:ext uri="{BB962C8B-B14F-4D97-AF65-F5344CB8AC3E}">
        <p14:creationId xmlns:p14="http://schemas.microsoft.com/office/powerpoint/2010/main" val="735663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סבון">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TM03457510[[fn=סבון]]</Template>
  <TotalTime>465</TotalTime>
  <Words>439</Words>
  <Application>Microsoft Office PowerPoint</Application>
  <PresentationFormat>מסך רחב</PresentationFormat>
  <Paragraphs>34</Paragraphs>
  <Slides>7</Slides>
  <Notes>0</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7</vt:i4>
      </vt:variant>
    </vt:vector>
  </HeadingPairs>
  <TitlesOfParts>
    <vt:vector size="16" baseType="lpstr">
      <vt:lpstr>Arial</vt:lpstr>
      <vt:lpstr>Calibri</vt:lpstr>
      <vt:lpstr>David</vt:lpstr>
      <vt:lpstr>Garamond</vt:lpstr>
      <vt:lpstr>Gisha</vt:lpstr>
      <vt:lpstr>Guttman Yad</vt:lpstr>
      <vt:lpstr>Miriam</vt:lpstr>
      <vt:lpstr>Times New Roman</vt:lpstr>
      <vt:lpstr>סבון</vt:lpstr>
      <vt:lpstr>נושא הפרק- דרכי התמודדות של אדם מאמין עם משבר  נושא השיעור- הטוב והרע מאת ה' ותכליתם לטוב</vt:lpstr>
      <vt:lpstr>נצפה בסרטון בו מסופר על הרב יוסף כהנמאן זצ"ל שעסק רבות בילדים שנמסרו ע'י הוריהם להשגחה אצל נכרים בזמן השואה. באחד הימים הגיע למנזר גדול וקרא 'שמע ישראל' וכך קיבץ אליו את הילדים היהודים, מתוך קליפ לשיר "שמע ישראל" של יעקב שוואקי.</vt:lpstr>
      <vt:lpstr> המקור שלפנינו מתלמוד בבלי, מסכת ברכות ס"א עמוד א' מתאר את אחד האירועים המזעזעים ביותר בין תיאורי הריגתם של עשרת הרוגי מלכות, תיאור מותו של רבי עקיבא*.     </vt:lpstr>
      <vt:lpstr>מצגת של PowerPoint‏</vt:lpstr>
      <vt:lpstr>נלמד פירוש של המלבי"ם לפסוק "שמע ישראל"</vt:lpstr>
      <vt:lpstr>כתיבה אישית....</vt:lpstr>
      <vt:lpstr>במליאה-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דרכי התמודדות של אדם מאמין עם משבר  הטוב והרע מאת ה' ותכליתם לטוב</dc:title>
  <dc:creator>צ'רבקובסקי איילת</dc:creator>
  <cp:lastModifiedBy>צ'רבקובסקי איילת</cp:lastModifiedBy>
  <cp:revision>16</cp:revision>
  <dcterms:created xsi:type="dcterms:W3CDTF">2018-07-13T08:37:24Z</dcterms:created>
  <dcterms:modified xsi:type="dcterms:W3CDTF">2018-07-14T18:00:55Z</dcterms:modified>
</cp:coreProperties>
</file>