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2" r:id="rId6"/>
    <p:sldId id="273" r:id="rId7"/>
    <p:sldId id="274" r:id="rId8"/>
    <p:sldId id="275" r:id="rId9"/>
    <p:sldId id="277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0" autoAdjust="0"/>
    <p:restoredTop sz="94660"/>
  </p:normalViewPr>
  <p:slideViewPr>
    <p:cSldViewPr snapToGrid="0">
      <p:cViewPr>
        <p:scale>
          <a:sx n="119" d="100"/>
          <a:sy n="119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317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89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23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781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094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154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536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342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36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941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778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7F75-9F09-4C42-B484-33F84AB79A8B}" type="datetimeFigureOut">
              <a:rPr lang="he-IL" smtClean="0"/>
              <a:pPr/>
              <a:t>כ"ז/אב/תשע"ה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21FB-707B-4AB2-93EE-C7DC56EAC22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155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תמונה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56" y="2242320"/>
            <a:ext cx="5563429" cy="21998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6017" y="1010653"/>
            <a:ext cx="10019899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effectLst/>
              </a:rPr>
              <a:t>מתני' אלו מציאות: מצא פירות </a:t>
            </a:r>
            <a:r>
              <a:rPr lang="he-IL" b="1" dirty="0" err="1" smtClean="0">
                <a:effectLst/>
              </a:rPr>
              <a:t>מפוזרין</a:t>
            </a:r>
            <a:r>
              <a:rPr lang="he-IL" dirty="0" smtClean="0">
                <a:effectLst/>
              </a:rPr>
              <a:t> - </a:t>
            </a:r>
            <a:r>
              <a:rPr lang="he-IL" dirty="0" err="1" smtClean="0">
                <a:effectLst/>
              </a:rPr>
              <a:t>נתייאשו</a:t>
            </a:r>
            <a:r>
              <a:rPr lang="he-IL" dirty="0" smtClean="0">
                <a:effectLst/>
              </a:rPr>
              <a:t> הבעלים מהן </a:t>
            </a:r>
            <a:r>
              <a:rPr lang="he-IL" dirty="0" err="1" smtClean="0">
                <a:effectLst/>
              </a:rPr>
              <a:t>כדאמר</a:t>
            </a:r>
            <a:r>
              <a:rPr lang="he-IL" dirty="0" smtClean="0">
                <a:effectLst/>
              </a:rPr>
              <a:t> בגמרא והפקר הן.</a:t>
            </a:r>
          </a:p>
          <a:p>
            <a:endParaRPr lang="he-IL" dirty="0"/>
          </a:p>
          <a:p>
            <a:r>
              <a:rPr lang="he-IL" b="1" dirty="0" smtClean="0">
                <a:effectLst/>
              </a:rPr>
              <a:t>מעות מפוזרות</a:t>
            </a:r>
            <a:r>
              <a:rPr lang="he-IL" dirty="0" smtClean="0">
                <a:effectLst/>
              </a:rPr>
              <a:t> - הואיל ואין להם סימן ניכר </a:t>
            </a:r>
            <a:r>
              <a:rPr lang="he-IL" dirty="0" err="1" smtClean="0">
                <a:effectLst/>
              </a:rPr>
              <a:t>איאושי</a:t>
            </a:r>
            <a:r>
              <a:rPr lang="he-IL" dirty="0" smtClean="0">
                <a:effectLst/>
              </a:rPr>
              <a:t> </a:t>
            </a:r>
            <a:r>
              <a:rPr lang="he-IL" dirty="0" err="1" smtClean="0">
                <a:effectLst/>
              </a:rPr>
              <a:t>מיאש</a:t>
            </a:r>
            <a:r>
              <a:rPr lang="he-IL" dirty="0" smtClean="0">
                <a:effectLst/>
              </a:rPr>
              <a:t> והוו להו הפקר וזהו טעם כולם.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14" name="צורה חופשית 13"/>
          <p:cNvSpPr/>
          <p:nvPr/>
        </p:nvSpPr>
        <p:spPr>
          <a:xfrm>
            <a:off x="6506439" y="3038290"/>
            <a:ext cx="956389" cy="703789"/>
          </a:xfrm>
          <a:custGeom>
            <a:avLst/>
            <a:gdLst>
              <a:gd name="connsiteX0" fmla="*/ 972152 w 972152"/>
              <a:gd name="connsiteY0" fmla="*/ 0 h 606421"/>
              <a:gd name="connsiteX1" fmla="*/ 385011 w 972152"/>
              <a:gd name="connsiteY1" fmla="*/ 606392 h 606421"/>
              <a:gd name="connsiteX2" fmla="*/ 0 w 972152"/>
              <a:gd name="connsiteY2" fmla="*/ 28876 h 606421"/>
              <a:gd name="connsiteX3" fmla="*/ 0 w 972152"/>
              <a:gd name="connsiteY3" fmla="*/ 28876 h 60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152" h="606421">
                <a:moveTo>
                  <a:pt x="972152" y="0"/>
                </a:moveTo>
                <a:cubicBezTo>
                  <a:pt x="759594" y="300789"/>
                  <a:pt x="547036" y="601579"/>
                  <a:pt x="385011" y="606392"/>
                </a:cubicBezTo>
                <a:cubicBezTo>
                  <a:pt x="222986" y="611205"/>
                  <a:pt x="0" y="28876"/>
                  <a:pt x="0" y="28876"/>
                </a:cubicBezTo>
                <a:lnTo>
                  <a:pt x="0" y="28876"/>
                </a:lnTo>
              </a:path>
            </a:pathLst>
          </a:custGeom>
          <a:noFill/>
          <a:ln w="28575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6410274" y="3630753"/>
            <a:ext cx="69797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dirty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19" name="קבוצה 18"/>
          <p:cNvGrpSpPr/>
          <p:nvPr/>
        </p:nvGrpSpPr>
        <p:grpSpPr>
          <a:xfrm>
            <a:off x="1487968" y="4458105"/>
            <a:ext cx="9147948" cy="1560692"/>
            <a:chOff x="1487968" y="3789611"/>
            <a:chExt cx="9147948" cy="1560692"/>
          </a:xfrm>
        </p:grpSpPr>
        <p:sp>
          <p:nvSpPr>
            <p:cNvPr id="16" name="TextBox 15"/>
            <p:cNvSpPr txBox="1"/>
            <p:nvPr/>
          </p:nvSpPr>
          <p:spPr>
            <a:xfrm>
              <a:off x="2499081" y="4519306"/>
              <a:ext cx="8136835" cy="83099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2400" dirty="0" smtClean="0"/>
                <a:t>הסבר את הקשר בין </a:t>
              </a:r>
              <a:r>
                <a:rPr lang="he-IL" sz="2400" dirty="0" err="1" smtClean="0"/>
                <a:t>היאוש</a:t>
              </a:r>
              <a:r>
                <a:rPr lang="he-IL" sz="2400" dirty="0" smtClean="0"/>
                <a:t> של הבעלים כלפי החפץ - להפיכתו להפקר כך שכל מי שמוצאו יכול לזכות בו?</a:t>
              </a:r>
              <a:endParaRPr lang="he-IL" sz="2400" dirty="0"/>
            </a:p>
          </p:txBody>
        </p:sp>
        <p:sp>
          <p:nvSpPr>
            <p:cNvPr id="17" name="אליפסה 16"/>
            <p:cNvSpPr/>
            <p:nvPr/>
          </p:nvSpPr>
          <p:spPr>
            <a:xfrm rot="20544686">
              <a:off x="1487968" y="3789611"/>
              <a:ext cx="2438400" cy="10601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8" name="מלבן 17"/>
          <p:cNvSpPr/>
          <p:nvPr/>
        </p:nvSpPr>
        <p:spPr>
          <a:xfrm rot="20696862">
            <a:off x="1644576" y="4536288"/>
            <a:ext cx="223255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חוה דעתך</a:t>
            </a:r>
            <a:endParaRPr lang="he-IL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3711260" y="260809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מציאה ללא סימן = </a:t>
            </a:r>
            <a:r>
              <a:rPr lang="he-IL" dirty="0" err="1" smtClean="0">
                <a:solidFill>
                  <a:schemeClr val="bg1"/>
                </a:solidFill>
              </a:rPr>
              <a:t>יאוש</a:t>
            </a:r>
            <a:r>
              <a:rPr lang="he-IL" dirty="0" smtClean="0">
                <a:solidFill>
                  <a:schemeClr val="bg1"/>
                </a:solidFill>
              </a:rPr>
              <a:t> בעלים = הפקר</a:t>
            </a:r>
          </a:p>
          <a:p>
            <a:endParaRPr lang="he-IL" dirty="0" smtClean="0"/>
          </a:p>
          <a:p>
            <a:endParaRPr lang="he-IL" dirty="0" smtClean="0"/>
          </a:p>
        </p:txBody>
      </p:sp>
      <p:sp>
        <p:nvSpPr>
          <p:cNvPr id="11" name="מלבן 10"/>
          <p:cNvSpPr/>
          <p:nvPr/>
        </p:nvSpPr>
        <p:spPr>
          <a:xfrm>
            <a:off x="5840360" y="442805"/>
            <a:ext cx="282993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רש"י על המשנה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/>
      <p:bldP spid="21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901686" y="867606"/>
            <a:ext cx="8388626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he-IL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גמרא: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איתמר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שלא מדעת </a:t>
            </a:r>
            <a:r>
              <a:rPr lang="he-IL" u="sng" dirty="0" err="1">
                <a:latin typeface="Calibri" panose="020F0502020204030204" pitchFamily="34" charset="0"/>
                <a:ea typeface="Calibri" panose="020F0502020204030204" pitchFamily="34" charset="0"/>
              </a:rPr>
              <a:t>אביי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אמר לא הוי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</a:rPr>
              <a:t>ורבא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אמר הוי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endParaRPr lang="he-IL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he-IL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רש"י</a:t>
            </a: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 שלא מדעת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- דבר שסתמו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לכשידע שנפל ממנו וכשמצאו עדיין לא ידעו הבעלים שנפל מהן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לא הוי </a:t>
            </a: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-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לקמיה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מפרש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פלוגתייהו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קבוצה 4"/>
          <p:cNvGrpSpPr/>
          <p:nvPr/>
        </p:nvGrpSpPr>
        <p:grpSpPr>
          <a:xfrm>
            <a:off x="1284449" y="5031746"/>
            <a:ext cx="9147947" cy="1361084"/>
            <a:chOff x="1487968" y="3789611"/>
            <a:chExt cx="9147947" cy="1361084"/>
          </a:xfrm>
        </p:grpSpPr>
        <p:sp>
          <p:nvSpPr>
            <p:cNvPr id="6" name="TextBox 5"/>
            <p:cNvSpPr txBox="1"/>
            <p:nvPr/>
          </p:nvSpPr>
          <p:spPr>
            <a:xfrm>
              <a:off x="2499080" y="4319698"/>
              <a:ext cx="8136835" cy="83099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2400" dirty="0" smtClean="0"/>
                <a:t>מה דעתך? האם </a:t>
              </a:r>
              <a:r>
                <a:rPr lang="he-IL" sz="2400" dirty="0" err="1" smtClean="0"/>
                <a:t>יאוש</a:t>
              </a:r>
              <a:r>
                <a:rPr lang="he-IL" sz="2400" dirty="0" smtClean="0"/>
                <a:t> שלא מדעת נחשב </a:t>
              </a:r>
              <a:r>
                <a:rPr lang="he-IL" sz="2400" dirty="0" err="1" smtClean="0"/>
                <a:t>יאוש</a:t>
              </a:r>
              <a:r>
                <a:rPr lang="he-IL" sz="2400" dirty="0" smtClean="0"/>
                <a:t>?</a:t>
              </a:r>
            </a:p>
            <a:p>
              <a:r>
                <a:rPr lang="he-IL" sz="2400" dirty="0" smtClean="0"/>
                <a:t>               בחר </a:t>
              </a:r>
              <a:r>
                <a:rPr lang="he-IL" sz="2400" dirty="0" err="1" smtClean="0"/>
                <a:t>באביי</a:t>
              </a:r>
              <a:r>
                <a:rPr lang="he-IL" sz="2400" dirty="0" smtClean="0"/>
                <a:t> או רבא וייצג את דעתם עם נימוק הגיוני..</a:t>
              </a:r>
              <a:endParaRPr lang="he-IL" sz="2400" dirty="0"/>
            </a:p>
          </p:txBody>
        </p:sp>
        <p:sp>
          <p:nvSpPr>
            <p:cNvPr id="7" name="אליפסה 6"/>
            <p:cNvSpPr/>
            <p:nvPr/>
          </p:nvSpPr>
          <p:spPr>
            <a:xfrm rot="20544686">
              <a:off x="1487968" y="3789611"/>
              <a:ext cx="2438400" cy="10601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9" name="מלבן 8"/>
          <p:cNvSpPr/>
          <p:nvPr/>
        </p:nvSpPr>
        <p:spPr>
          <a:xfrm rot="20260329">
            <a:off x="1471956" y="5162891"/>
            <a:ext cx="2063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6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חוה דעתך</a:t>
            </a: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198" y="2845261"/>
            <a:ext cx="5560034" cy="2200847"/>
          </a:xfrm>
          <a:prstGeom prst="rect">
            <a:avLst/>
          </a:prstGeom>
        </p:spPr>
      </p:pic>
      <p:sp>
        <p:nvSpPr>
          <p:cNvPr id="16" name="מלבן 15"/>
          <p:cNvSpPr/>
          <p:nvPr/>
        </p:nvSpPr>
        <p:spPr>
          <a:xfrm>
            <a:off x="3580763" y="312158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אבדה ללא סימן          מציאה           </a:t>
            </a:r>
            <a:r>
              <a:rPr lang="he-IL" dirty="0" err="1" smtClean="0">
                <a:solidFill>
                  <a:schemeClr val="bg1"/>
                </a:solidFill>
              </a:rPr>
              <a:t>יאוש</a:t>
            </a:r>
            <a:r>
              <a:rPr lang="he-IL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8" name="מחבר חץ ישר 17"/>
          <p:cNvCxnSpPr/>
          <p:nvPr/>
        </p:nvCxnSpPr>
        <p:spPr>
          <a:xfrm flipH="1">
            <a:off x="7635843" y="3347408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H="1">
            <a:off x="6363979" y="3344846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צורה חופשית 20"/>
          <p:cNvSpPr/>
          <p:nvPr/>
        </p:nvSpPr>
        <p:spPr>
          <a:xfrm>
            <a:off x="5461552" y="3521610"/>
            <a:ext cx="1136956" cy="555443"/>
          </a:xfrm>
          <a:custGeom>
            <a:avLst/>
            <a:gdLst>
              <a:gd name="connsiteX0" fmla="*/ 1136956 w 1136956"/>
              <a:gd name="connsiteY0" fmla="*/ 543763 h 555443"/>
              <a:gd name="connsiteX1" fmla="*/ 642686 w 1136956"/>
              <a:gd name="connsiteY1" fmla="*/ 66 h 555443"/>
              <a:gd name="connsiteX2" fmla="*/ 49562 w 1136956"/>
              <a:gd name="connsiteY2" fmla="*/ 506693 h 555443"/>
              <a:gd name="connsiteX3" fmla="*/ 74275 w 1136956"/>
              <a:gd name="connsiteY3" fmla="*/ 506693 h 55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956" h="555443">
                <a:moveTo>
                  <a:pt x="1136956" y="543763"/>
                </a:moveTo>
                <a:cubicBezTo>
                  <a:pt x="980437" y="275003"/>
                  <a:pt x="823918" y="6244"/>
                  <a:pt x="642686" y="66"/>
                </a:cubicBezTo>
                <a:cubicBezTo>
                  <a:pt x="461454" y="-6112"/>
                  <a:pt x="144297" y="422255"/>
                  <a:pt x="49562" y="506693"/>
                </a:cubicBezTo>
                <a:cubicBezTo>
                  <a:pt x="-45173" y="591131"/>
                  <a:pt x="14551" y="548912"/>
                  <a:pt x="74275" y="506693"/>
                </a:cubicBezTo>
              </a:path>
            </a:pathLst>
          </a:custGeom>
          <a:noFill/>
          <a:ln w="31750">
            <a:solidFill>
              <a:schemeClr val="bg1"/>
            </a:solidFill>
            <a:headEnd type="stealt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/>
          <p:cNvSpPr txBox="1"/>
          <p:nvPr/>
        </p:nvSpPr>
        <p:spPr>
          <a:xfrm>
            <a:off x="6228054" y="4007164"/>
            <a:ext cx="12851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err="1" smtClean="0">
                <a:solidFill>
                  <a:schemeClr val="bg1"/>
                </a:solidFill>
              </a:rPr>
              <a:t>אביי</a:t>
            </a:r>
            <a:r>
              <a:rPr lang="he-IL" sz="1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he-IL" sz="1400" dirty="0" smtClean="0">
                <a:solidFill>
                  <a:schemeClr val="bg1"/>
                </a:solidFill>
              </a:rPr>
              <a:t>לא נחשב </a:t>
            </a:r>
            <a:r>
              <a:rPr lang="he-IL" sz="1400" dirty="0" err="1" smtClean="0">
                <a:solidFill>
                  <a:schemeClr val="bg1"/>
                </a:solidFill>
              </a:rPr>
              <a:t>יאוש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19000" y="4077053"/>
            <a:ext cx="128510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 smtClean="0">
                <a:solidFill>
                  <a:schemeClr val="bg1"/>
                </a:solidFill>
              </a:rPr>
              <a:t>רבא</a:t>
            </a:r>
          </a:p>
          <a:p>
            <a:pPr algn="ctr"/>
            <a:r>
              <a:rPr lang="he-IL" sz="1400" dirty="0" smtClean="0">
                <a:solidFill>
                  <a:schemeClr val="bg1"/>
                </a:solidFill>
              </a:rPr>
              <a:t>נחשב </a:t>
            </a:r>
            <a:r>
              <a:rPr lang="he-IL" sz="1400" dirty="0" err="1" smtClean="0">
                <a:solidFill>
                  <a:schemeClr val="bg1"/>
                </a:solidFill>
              </a:rPr>
              <a:t>יאוש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5" name="מלבן 14"/>
          <p:cNvSpPr/>
          <p:nvPr/>
        </p:nvSpPr>
        <p:spPr>
          <a:xfrm>
            <a:off x="4055806" y="324818"/>
            <a:ext cx="514718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הסוגיה בגמרא: ייאוש שלא מדעת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00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1" grpId="0" animBg="1"/>
      <p:bldP spid="22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9" name="מציין מיקום תוכן 8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122" y="2725803"/>
            <a:ext cx="3629755" cy="24483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קבוצה 3"/>
          <p:cNvGrpSpPr/>
          <p:nvPr/>
        </p:nvGrpSpPr>
        <p:grpSpPr>
          <a:xfrm>
            <a:off x="1355446" y="1524346"/>
            <a:ext cx="9087267" cy="1191360"/>
            <a:chOff x="1487968" y="3789611"/>
            <a:chExt cx="9087267" cy="1191360"/>
          </a:xfrm>
        </p:grpSpPr>
        <p:sp>
          <p:nvSpPr>
            <p:cNvPr id="5" name="TextBox 4"/>
            <p:cNvSpPr txBox="1"/>
            <p:nvPr/>
          </p:nvSpPr>
          <p:spPr>
            <a:xfrm>
              <a:off x="2438400" y="4519306"/>
              <a:ext cx="8136835" cy="461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2400" dirty="0" smtClean="0"/>
                <a:t>הצבעה כיתתית: </a:t>
              </a:r>
              <a:r>
                <a:rPr lang="he-IL" sz="2400" dirty="0" err="1" smtClean="0"/>
                <a:t>יאוש</a:t>
              </a:r>
              <a:r>
                <a:rPr lang="he-IL" sz="2400" dirty="0" smtClean="0"/>
                <a:t> שלא מדעת – נחשב </a:t>
              </a:r>
              <a:r>
                <a:rPr lang="he-IL" sz="2400" dirty="0" err="1" smtClean="0"/>
                <a:t>יאוש</a:t>
              </a:r>
              <a:r>
                <a:rPr lang="he-IL" sz="2400" dirty="0" smtClean="0"/>
                <a:t> או לא?</a:t>
              </a:r>
              <a:endParaRPr lang="he-IL" sz="2400" dirty="0"/>
            </a:p>
          </p:txBody>
        </p:sp>
        <p:sp>
          <p:nvSpPr>
            <p:cNvPr id="6" name="אליפסה 5"/>
            <p:cNvSpPr/>
            <p:nvPr/>
          </p:nvSpPr>
          <p:spPr>
            <a:xfrm rot="20544686">
              <a:off x="1487968" y="3789611"/>
              <a:ext cx="2438400" cy="106017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8" name="מלבן 7"/>
          <p:cNvSpPr/>
          <p:nvPr/>
        </p:nvSpPr>
        <p:spPr>
          <a:xfrm rot="20530308">
            <a:off x="1768867" y="1697964"/>
            <a:ext cx="1505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הצבעה</a:t>
            </a:r>
            <a:endParaRPr lang="he-IL" sz="3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5028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113182" y="49220"/>
            <a:ext cx="9886122" cy="25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מקרה שבו רבא מודה </a:t>
            </a:r>
            <a:r>
              <a:rPr lang="he-IL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לאביי</a:t>
            </a:r>
            <a:r>
              <a:rPr lang="he-I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משפיע על ההבנה שלנו בדברי </a:t>
            </a:r>
            <a:r>
              <a:rPr lang="he-IL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אביי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he-IL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המשך הגמרא:                                                                                                                                                  "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בדבר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שיש בו סימן כולי עלמא לא פליגי דלא הוי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ואף על גב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דשמעיניה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דמיאש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לסוף לא הוי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יאוש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דכי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אתא לידיה </a:t>
            </a: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</a:rPr>
              <a:t>באיסורא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 הוא </a:t>
            </a: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</a:rPr>
              <a:t>דאתא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לידיה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דלכי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ידע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דנפל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מיניה לא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מיאש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מימר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אמר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סימנא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אית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לי בגויה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יהבנא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סימנא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ושקילנא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ליה"  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רש"י 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     </a:t>
            </a:r>
            <a:r>
              <a:rPr lang="he-IL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            </a:t>
            </a:r>
            <a:r>
              <a:rPr lang="he-IL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דמיאש</a:t>
            </a:r>
            <a:r>
              <a:rPr lang="he-IL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לבסוף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- לאחר שמצאו זה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וכללא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דיאוש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כגון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דאמר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ווי ליה לחסרון כיס דגלי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דעתיה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שנואש מהן:                                                                                                       </a:t>
            </a:r>
            <a:r>
              <a:rPr lang="he-IL" b="1" dirty="0" err="1">
                <a:latin typeface="Calibri" panose="020F0502020204030204" pitchFamily="34" charset="0"/>
                <a:ea typeface="Calibri" panose="020F0502020204030204" pitchFamily="34" charset="0"/>
              </a:rPr>
              <a:t>באיסורא</a:t>
            </a:r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</a:rPr>
              <a:t> אתא לידיה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-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דדבר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שאינו עשוי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להתיאש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הוא: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120" y="2725991"/>
            <a:ext cx="6785113" cy="2124305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3249458" y="294781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אבדה עם סימן         מציאה           גילה דעתו </a:t>
            </a:r>
            <a:r>
              <a:rPr lang="he-IL" dirty="0" err="1" smtClean="0">
                <a:solidFill>
                  <a:schemeClr val="bg1"/>
                </a:solidFill>
              </a:rPr>
              <a:t>שהיתאש</a:t>
            </a:r>
            <a:r>
              <a:rPr lang="he-IL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8" name="מחבר חץ ישר 7"/>
          <p:cNvCxnSpPr/>
          <p:nvPr/>
        </p:nvCxnSpPr>
        <p:spPr>
          <a:xfrm flipH="1">
            <a:off x="7450312" y="3132482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H="1">
            <a:off x="6235223" y="3132482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סוגר מסולסל שמאלי 10"/>
          <p:cNvSpPr/>
          <p:nvPr/>
        </p:nvSpPr>
        <p:spPr>
          <a:xfrm rot="16200000">
            <a:off x="6514701" y="1009611"/>
            <a:ext cx="454298" cy="5127108"/>
          </a:xfrm>
          <a:prstGeom prst="leftBrac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4422275" y="3980300"/>
            <a:ext cx="37503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רבא מודה שלא מועיל </a:t>
            </a:r>
            <a:r>
              <a:rPr lang="he-IL" dirty="0" err="1" smtClean="0">
                <a:solidFill>
                  <a:schemeClr val="bg1"/>
                </a:solidFill>
              </a:rPr>
              <a:t>היאוש</a:t>
            </a:r>
            <a:endParaRPr lang="he-IL" dirty="0">
              <a:solidFill>
                <a:schemeClr val="bg1"/>
              </a:solidFill>
            </a:endParaRPr>
          </a:p>
        </p:txBody>
      </p:sp>
      <p:grpSp>
        <p:nvGrpSpPr>
          <p:cNvPr id="15" name="קבוצה 14"/>
          <p:cNvGrpSpPr/>
          <p:nvPr/>
        </p:nvGrpSpPr>
        <p:grpSpPr>
          <a:xfrm>
            <a:off x="1284449" y="5031746"/>
            <a:ext cx="9147947" cy="1361084"/>
            <a:chOff x="1487968" y="3789611"/>
            <a:chExt cx="9147947" cy="1361084"/>
          </a:xfrm>
        </p:grpSpPr>
        <p:sp>
          <p:nvSpPr>
            <p:cNvPr id="16" name="TextBox 15"/>
            <p:cNvSpPr txBox="1"/>
            <p:nvPr/>
          </p:nvSpPr>
          <p:spPr>
            <a:xfrm>
              <a:off x="2893710" y="4319698"/>
              <a:ext cx="7742205" cy="83099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sz="2400" dirty="0" smtClean="0"/>
                <a:t>חשוב מה השתנה במקרה כזה? </a:t>
              </a:r>
            </a:p>
            <a:p>
              <a:r>
                <a:rPr lang="he-IL" sz="2400" dirty="0" smtClean="0"/>
                <a:t>האם אתה מבין אחרת את דבריו של רבא? </a:t>
              </a:r>
              <a:endParaRPr lang="he-IL" sz="2400" dirty="0"/>
            </a:p>
          </p:txBody>
        </p:sp>
        <p:sp>
          <p:nvSpPr>
            <p:cNvPr id="17" name="אליפסה 16"/>
            <p:cNvSpPr/>
            <p:nvPr/>
          </p:nvSpPr>
          <p:spPr>
            <a:xfrm rot="20544686">
              <a:off x="1487968" y="3789611"/>
              <a:ext cx="2438400" cy="106017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8" name="מלבן 17"/>
          <p:cNvSpPr/>
          <p:nvPr/>
        </p:nvSpPr>
        <p:spPr>
          <a:xfrm rot="20260329">
            <a:off x="1471956" y="5162891"/>
            <a:ext cx="2063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6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חוה דעתך</a:t>
            </a:r>
          </a:p>
        </p:txBody>
      </p:sp>
    </p:spTree>
    <p:extLst>
      <p:ext uri="{BB962C8B-B14F-4D97-AF65-F5344CB8AC3E}">
        <p14:creationId xmlns:p14="http://schemas.microsoft.com/office/powerpoint/2010/main" val="2189837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3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640" y="1331834"/>
            <a:ext cx="2143125" cy="2143125"/>
          </a:xfrm>
          <a:prstGeom prst="rect">
            <a:avLst/>
          </a:prstGeom>
        </p:spPr>
      </p:pic>
      <p:cxnSp>
        <p:nvCxnSpPr>
          <p:cNvPr id="18" name="מחבר חץ ישר 17"/>
          <p:cNvCxnSpPr/>
          <p:nvPr/>
        </p:nvCxnSpPr>
        <p:spPr>
          <a:xfrm flipH="1">
            <a:off x="7597342" y="2314193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H="1">
            <a:off x="6359556" y="2338323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צורה חופשית 20"/>
          <p:cNvSpPr/>
          <p:nvPr/>
        </p:nvSpPr>
        <p:spPr>
          <a:xfrm>
            <a:off x="5404308" y="2591976"/>
            <a:ext cx="1136956" cy="555443"/>
          </a:xfrm>
          <a:custGeom>
            <a:avLst/>
            <a:gdLst>
              <a:gd name="connsiteX0" fmla="*/ 1136956 w 1136956"/>
              <a:gd name="connsiteY0" fmla="*/ 543763 h 555443"/>
              <a:gd name="connsiteX1" fmla="*/ 642686 w 1136956"/>
              <a:gd name="connsiteY1" fmla="*/ 66 h 555443"/>
              <a:gd name="connsiteX2" fmla="*/ 49562 w 1136956"/>
              <a:gd name="connsiteY2" fmla="*/ 506693 h 555443"/>
              <a:gd name="connsiteX3" fmla="*/ 74275 w 1136956"/>
              <a:gd name="connsiteY3" fmla="*/ 506693 h 55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956" h="555443">
                <a:moveTo>
                  <a:pt x="1136956" y="543763"/>
                </a:moveTo>
                <a:cubicBezTo>
                  <a:pt x="980437" y="275003"/>
                  <a:pt x="823918" y="6244"/>
                  <a:pt x="642686" y="66"/>
                </a:cubicBezTo>
                <a:cubicBezTo>
                  <a:pt x="461454" y="-6112"/>
                  <a:pt x="144297" y="422255"/>
                  <a:pt x="49562" y="506693"/>
                </a:cubicBezTo>
                <a:cubicBezTo>
                  <a:pt x="-45173" y="591131"/>
                  <a:pt x="14551" y="548912"/>
                  <a:pt x="74275" y="506693"/>
                </a:cubicBezTo>
              </a:path>
            </a:pathLst>
          </a:custGeom>
          <a:noFill/>
          <a:ln w="31750">
            <a:solidFill>
              <a:schemeClr val="bg1"/>
            </a:solidFill>
            <a:headEnd type="stealt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291138" y="2882055"/>
            <a:ext cx="813683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איך נבין כרגע את שיטתו של רבא?</a:t>
            </a:r>
          </a:p>
          <a:p>
            <a:pPr algn="ctr"/>
            <a:r>
              <a:rPr lang="he-IL" sz="2400" dirty="0" smtClean="0"/>
              <a:t>לימדו ביחד את דבריו של </a:t>
            </a:r>
            <a:r>
              <a:rPr lang="he-IL" sz="2400" dirty="0" err="1" smtClean="0"/>
              <a:t>ריטב"א</a:t>
            </a:r>
            <a:r>
              <a:rPr lang="he-IL" sz="2400" dirty="0" smtClean="0"/>
              <a:t> בשיטתו של רבא!</a:t>
            </a:r>
            <a:endParaRPr lang="he-IL" sz="2400" dirty="0"/>
          </a:p>
        </p:txBody>
      </p:sp>
      <p:sp>
        <p:nvSpPr>
          <p:cNvPr id="20" name="אליפסה 19"/>
          <p:cNvSpPr/>
          <p:nvPr/>
        </p:nvSpPr>
        <p:spPr>
          <a:xfrm rot="20544686">
            <a:off x="1306138" y="2351967"/>
            <a:ext cx="2438400" cy="10601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 rot="20260329">
            <a:off x="1281830" y="2546531"/>
            <a:ext cx="2207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עושים סדר</a:t>
            </a:r>
            <a:endParaRPr lang="he-IL" sz="3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8838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861866" y="442805"/>
            <a:ext cx="9886122" cy="46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he-I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הבנת המחלוקת ע"פ </a:t>
            </a:r>
            <a:r>
              <a:rPr lang="he-IL" sz="24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ריטב"א</a:t>
            </a:r>
            <a:endParaRPr lang="en-US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57" y="1193268"/>
            <a:ext cx="11680693" cy="36570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2638" y="1606378"/>
            <a:ext cx="1007666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err="1" smtClean="0">
                <a:solidFill>
                  <a:schemeClr val="bg1"/>
                </a:solidFill>
              </a:rPr>
              <a:t>ריטב"א</a:t>
            </a:r>
            <a:r>
              <a:rPr lang="he-IL" dirty="0" smtClean="0">
                <a:solidFill>
                  <a:schemeClr val="bg1"/>
                </a:solidFill>
              </a:rPr>
              <a:t> – יש חשיבות לנקודת הזמן שבו הבעלים פוגש את החפץ:</a:t>
            </a:r>
          </a:p>
          <a:p>
            <a:r>
              <a:rPr lang="he-IL" dirty="0" smtClean="0">
                <a:solidFill>
                  <a:schemeClr val="bg1"/>
                </a:solidFill>
              </a:rPr>
              <a:t>אם על החפץ יש סימן אז הוא הופך להיות שליח של הבעלים וממילא גם אם הבעלים </a:t>
            </a:r>
            <a:r>
              <a:rPr lang="he-IL" dirty="0" err="1" smtClean="0">
                <a:solidFill>
                  <a:schemeClr val="bg1"/>
                </a:solidFill>
              </a:rPr>
              <a:t>יתאשו</a:t>
            </a:r>
            <a:r>
              <a:rPr lang="he-IL" dirty="0" smtClean="0">
                <a:solidFill>
                  <a:schemeClr val="bg1"/>
                </a:solidFill>
              </a:rPr>
              <a:t> זה לא מועיל כיון </a:t>
            </a:r>
            <a:r>
              <a:rPr lang="he-IL" dirty="0" err="1" smtClean="0">
                <a:solidFill>
                  <a:schemeClr val="bg1"/>
                </a:solidFill>
              </a:rPr>
              <a:t>שהאבידה</a:t>
            </a:r>
            <a:r>
              <a:rPr lang="he-IL" dirty="0" smtClean="0">
                <a:solidFill>
                  <a:schemeClr val="bg1"/>
                </a:solidFill>
              </a:rPr>
              <a:t> כבר נחשבת ברשות הבעלים.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" name="חץ ימינה מקווקו 5"/>
          <p:cNvSpPr/>
          <p:nvPr/>
        </p:nvSpPr>
        <p:spPr>
          <a:xfrm rot="5400000">
            <a:off x="7067110" y="2521735"/>
            <a:ext cx="434398" cy="407773"/>
          </a:xfrm>
          <a:prstGeom prst="stripedRight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113182" y="2942821"/>
            <a:ext cx="97442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 smtClean="0">
                <a:solidFill>
                  <a:schemeClr val="bg1"/>
                </a:solidFill>
              </a:rPr>
              <a:t>השאלה המתבקשת:</a:t>
            </a:r>
            <a:endParaRPr lang="he-IL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3182" y="3731741"/>
            <a:ext cx="97525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עונה </a:t>
            </a:r>
            <a:r>
              <a:rPr lang="he-IL" dirty="0" err="1" smtClean="0">
                <a:solidFill>
                  <a:schemeClr val="bg1"/>
                </a:solidFill>
              </a:rPr>
              <a:t>הריטב"א</a:t>
            </a:r>
            <a:r>
              <a:rPr lang="he-IL" dirty="0" smtClean="0">
                <a:solidFill>
                  <a:schemeClr val="bg1"/>
                </a:solidFill>
              </a:rPr>
              <a:t> ישנים: מצד האמת החפץ עדין שייך לבעלים אך חכמים הפקירו אותו , כיון שהם ידעו שאין יכולת לבעלים לתת סימנים על אבידה כזאת וממילא </a:t>
            </a:r>
            <a:r>
              <a:rPr lang="he-IL" dirty="0" err="1" smtClean="0">
                <a:solidFill>
                  <a:schemeClr val="bg1"/>
                </a:solidFill>
              </a:rPr>
              <a:t>היאוש</a:t>
            </a:r>
            <a:r>
              <a:rPr lang="he-IL" dirty="0" smtClean="0">
                <a:solidFill>
                  <a:schemeClr val="bg1"/>
                </a:solidFill>
              </a:rPr>
              <a:t> </a:t>
            </a:r>
            <a:r>
              <a:rPr lang="he-IL" dirty="0" err="1" smtClean="0">
                <a:solidFill>
                  <a:schemeClr val="bg1"/>
                </a:solidFill>
              </a:rPr>
              <a:t>החרכי</a:t>
            </a:r>
            <a:r>
              <a:rPr lang="he-IL" dirty="0" smtClean="0">
                <a:solidFill>
                  <a:schemeClr val="bg1"/>
                </a:solidFill>
              </a:rPr>
              <a:t> גם אם הבעלים לא </a:t>
            </a:r>
            <a:r>
              <a:rPr lang="he-IL" dirty="0" err="1" smtClean="0">
                <a:solidFill>
                  <a:schemeClr val="bg1"/>
                </a:solidFill>
              </a:rPr>
              <a:t>ייתאשו</a:t>
            </a:r>
            <a:r>
              <a:rPr lang="he-IL" dirty="0" smtClean="0">
                <a:solidFill>
                  <a:schemeClr val="bg1"/>
                </a:solidFill>
              </a:rPr>
              <a:t> לעולם...</a:t>
            </a:r>
            <a:endParaRPr lang="he-IL" dirty="0">
              <a:solidFill>
                <a:schemeClr val="bg1"/>
              </a:solidFill>
            </a:endParaRPr>
          </a:p>
        </p:txBody>
      </p:sp>
      <p:grpSp>
        <p:nvGrpSpPr>
          <p:cNvPr id="23" name="קבוצה 22"/>
          <p:cNvGrpSpPr/>
          <p:nvPr/>
        </p:nvGrpSpPr>
        <p:grpSpPr>
          <a:xfrm>
            <a:off x="-48973" y="4648521"/>
            <a:ext cx="12114738" cy="1922055"/>
            <a:chOff x="-48973" y="4648521"/>
            <a:chExt cx="12114738" cy="1922055"/>
          </a:xfrm>
        </p:grpSpPr>
        <p:sp>
          <p:nvSpPr>
            <p:cNvPr id="15" name="TextBox 14"/>
            <p:cNvSpPr txBox="1"/>
            <p:nvPr/>
          </p:nvSpPr>
          <p:spPr>
            <a:xfrm>
              <a:off x="1628181" y="5093248"/>
              <a:ext cx="9588844" cy="14773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1">
              <a:spAutoFit/>
            </a:bodyPr>
            <a:lstStyle/>
            <a:p>
              <a:r>
                <a:rPr lang="he-IL" b="1" dirty="0" smtClean="0"/>
                <a:t>יוצא שאפשר להבין את המחלוקת כך:</a:t>
              </a:r>
            </a:p>
            <a:p>
              <a:r>
                <a:rPr lang="he-IL" dirty="0" smtClean="0"/>
                <a:t>יש פה מחלוקת כיצד להתייחס לבעלות על חפץ. האם קשר בין חפץ לבעלים זהו משהו מוחלט גם אם אין לו ביטוי ממשי – למשל שהבעלים לעולם לא יוכל לדרוש את החפץ כיון שאין בו סימנים.</a:t>
              </a:r>
            </a:p>
            <a:p>
              <a:r>
                <a:rPr lang="he-IL" dirty="0" smtClean="0"/>
                <a:t>או שבמקרה כזה חכמים יפקירו את החפץ כדי שלפחות מישהו יוכל לעשות בו שימוש....</a:t>
              </a:r>
            </a:p>
            <a:p>
              <a:r>
                <a:rPr lang="he-IL" dirty="0" smtClean="0"/>
                <a:t>זאת שאלה עקרונית על בעלות... חישבו על זה!!!</a:t>
              </a:r>
              <a:endParaRPr lang="he-IL" dirty="0"/>
            </a:p>
          </p:txBody>
        </p:sp>
        <p:sp>
          <p:nvSpPr>
            <p:cNvPr id="16" name="אליפסה 15"/>
            <p:cNvSpPr/>
            <p:nvPr/>
          </p:nvSpPr>
          <p:spPr>
            <a:xfrm rot="20544686">
              <a:off x="-48973" y="4648521"/>
              <a:ext cx="2438400" cy="106017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מלבן 16"/>
            <p:cNvSpPr/>
            <p:nvPr/>
          </p:nvSpPr>
          <p:spPr>
            <a:xfrm rot="20260329">
              <a:off x="384721" y="4701554"/>
              <a:ext cx="1532792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he-IL" sz="2800" b="1" dirty="0" smtClean="0">
                  <a:ln w="6600">
                    <a:solidFill>
                      <a:srgbClr val="ED7D3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</a:rPr>
                <a:t>נחזור </a:t>
              </a:r>
            </a:p>
            <a:p>
              <a:pPr lvl="0" algn="ctr"/>
              <a:r>
                <a:rPr lang="he-IL" sz="2800" b="1" dirty="0" smtClean="0">
                  <a:ln w="6600">
                    <a:solidFill>
                      <a:srgbClr val="ED7D31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rgbClr val="ED7D31"/>
                    </a:outerShdw>
                  </a:effectLst>
                </a:rPr>
                <a:t>למחלוקת</a:t>
              </a:r>
              <a:endParaRPr lang="he-IL" sz="2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endParaRPr>
            </a:p>
          </p:txBody>
        </p:sp>
        <p:pic>
          <p:nvPicPr>
            <p:cNvPr id="14" name="תמונה 13"/>
            <p:cNvPicPr>
              <a:picLocks noChangeAspect="1"/>
            </p:cNvPicPr>
            <p:nvPr/>
          </p:nvPicPr>
          <p:blipFill rotWithShape="1">
            <a:blip r:embed="rId3"/>
            <a:srcRect b="24689"/>
            <a:stretch/>
          </p:blipFill>
          <p:spPr>
            <a:xfrm>
              <a:off x="11217025" y="5093248"/>
              <a:ext cx="848740" cy="1258416"/>
            </a:xfrm>
            <a:prstGeom prst="rect">
              <a:avLst/>
            </a:prstGeom>
          </p:spPr>
        </p:pic>
      </p:grpSp>
      <p:cxnSp>
        <p:nvCxnSpPr>
          <p:cNvPr id="19" name="מחבר ישר 18"/>
          <p:cNvCxnSpPr/>
          <p:nvPr/>
        </p:nvCxnSpPr>
        <p:spPr>
          <a:xfrm flipH="1">
            <a:off x="1392382" y="3265987"/>
            <a:ext cx="7435933" cy="1769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ישר 19"/>
          <p:cNvCxnSpPr/>
          <p:nvPr/>
        </p:nvCxnSpPr>
        <p:spPr>
          <a:xfrm flipH="1">
            <a:off x="2629422" y="3606843"/>
            <a:ext cx="8228048" cy="1635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מלבן 25"/>
          <p:cNvSpPr/>
          <p:nvPr/>
        </p:nvSpPr>
        <p:spPr>
          <a:xfrm>
            <a:off x="601047" y="2949296"/>
            <a:ext cx="102646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chemeClr val="bg1"/>
                </a:solidFill>
              </a:rPr>
              <a:t>                                שואל </a:t>
            </a:r>
            <a:r>
              <a:rPr lang="he-IL" dirty="0" err="1">
                <a:solidFill>
                  <a:schemeClr val="bg1"/>
                </a:solidFill>
              </a:rPr>
              <a:t>ריטב"א</a:t>
            </a:r>
            <a:r>
              <a:rPr lang="he-IL" dirty="0">
                <a:solidFill>
                  <a:schemeClr val="bg1"/>
                </a:solidFill>
              </a:rPr>
              <a:t> ישנים: הרי אם מצא את החפץ לפני </a:t>
            </a:r>
            <a:r>
              <a:rPr lang="he-IL" dirty="0" err="1">
                <a:solidFill>
                  <a:schemeClr val="bg1"/>
                </a:solidFill>
              </a:rPr>
              <a:t>שנהתיאשו</a:t>
            </a:r>
            <a:r>
              <a:rPr lang="he-IL" dirty="0">
                <a:solidFill>
                  <a:schemeClr val="bg1"/>
                </a:solidFill>
              </a:rPr>
              <a:t> הבעלים הרי שהיחס בין </a:t>
            </a:r>
            <a:r>
              <a:rPr lang="he-IL" dirty="0" smtClean="0">
                <a:solidFill>
                  <a:schemeClr val="bg1"/>
                </a:solidFill>
              </a:rPr>
              <a:t>החפץ </a:t>
            </a:r>
            <a:r>
              <a:rPr lang="he-IL" dirty="0">
                <a:solidFill>
                  <a:schemeClr val="bg1"/>
                </a:solidFill>
              </a:rPr>
              <a:t>למוצא הוא עדין יחס של שליח שמצא </a:t>
            </a:r>
            <a:r>
              <a:rPr lang="he-IL" dirty="0" err="1">
                <a:solidFill>
                  <a:schemeClr val="bg1"/>
                </a:solidFill>
              </a:rPr>
              <a:t>אבידה</a:t>
            </a:r>
            <a:r>
              <a:rPr lang="he-IL" dirty="0">
                <a:solidFill>
                  <a:schemeClr val="bg1"/>
                </a:solidFill>
              </a:rPr>
              <a:t>? ומה ההבדל בין זה לבין חפץ שיש בו סימן?</a:t>
            </a:r>
          </a:p>
        </p:txBody>
      </p:sp>
    </p:spTree>
    <p:extLst>
      <p:ext uri="{BB962C8B-B14F-4D97-AF65-F5344CB8AC3E}">
        <p14:creationId xmlns:p14="http://schemas.microsoft.com/office/powerpoint/2010/main" val="39433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  <p:bldP spid="8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00" b="28887"/>
          <a:stretch/>
        </p:blipFill>
        <p:spPr>
          <a:xfrm rot="258890">
            <a:off x="9425204" y="692701"/>
            <a:ext cx="2290263" cy="1344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650926"/>
            <a:ext cx="60615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בחרו באחת מ-2 המשימות הבאות:</a:t>
            </a:r>
            <a:endParaRPr lang="he-IL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24048" y="1742573"/>
            <a:ext cx="9588844" cy="44012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000" b="1" dirty="0" smtClean="0"/>
              <a:t>בחרו באחד מבעלי </a:t>
            </a:r>
            <a:r>
              <a:rPr lang="he-IL" sz="2000" b="1" dirty="0" err="1" smtClean="0"/>
              <a:t>התפקדים</a:t>
            </a:r>
            <a:r>
              <a:rPr lang="he-IL" sz="2000" b="1" dirty="0" smtClean="0"/>
              <a:t> בסיפור האבידה: </a:t>
            </a:r>
          </a:p>
          <a:p>
            <a:r>
              <a:rPr lang="he-IL" sz="2000" dirty="0" smtClean="0"/>
              <a:t> </a:t>
            </a:r>
          </a:p>
          <a:p>
            <a:r>
              <a:rPr lang="he-IL" sz="2000" dirty="0" smtClean="0"/>
              <a:t>             - בעל החפץ</a:t>
            </a:r>
          </a:p>
          <a:p>
            <a:r>
              <a:rPr lang="he-IL" sz="2000" dirty="0" smtClean="0"/>
              <a:t>             - המוצא</a:t>
            </a:r>
          </a:p>
          <a:p>
            <a:r>
              <a:rPr lang="he-IL" sz="2000" dirty="0" smtClean="0"/>
              <a:t>             -החפץ עצמו</a:t>
            </a:r>
          </a:p>
          <a:p>
            <a:endParaRPr lang="he-IL" sz="2000" dirty="0" smtClean="0"/>
          </a:p>
          <a:p>
            <a:r>
              <a:rPr lang="he-IL" sz="2000" b="1" dirty="0" smtClean="0"/>
              <a:t>תארו כיצד אותה דמות חשה, חושבת ומרגישה בזמן המציאה.</a:t>
            </a:r>
          </a:p>
          <a:p>
            <a:r>
              <a:rPr lang="he-IL" sz="2000" dirty="0" smtClean="0"/>
              <a:t>בכתיבתכם התייחסו למצב החפץ: עם סימן , בלי סימן.</a:t>
            </a:r>
          </a:p>
          <a:p>
            <a:r>
              <a:rPr lang="he-IL" sz="2000" dirty="0" smtClean="0"/>
              <a:t>בכתיבתכם יצגו את אחת הדעות: </a:t>
            </a:r>
            <a:r>
              <a:rPr lang="he-IL" sz="2000" dirty="0" err="1" smtClean="0"/>
              <a:t>אביי</a:t>
            </a:r>
            <a:r>
              <a:rPr lang="he-IL" sz="2000" dirty="0" smtClean="0"/>
              <a:t> ורבא ע"פ תפיסת המחלוקת שלמדנו בדעת </a:t>
            </a:r>
            <a:r>
              <a:rPr lang="he-IL" sz="2000" dirty="0" err="1" smtClean="0"/>
              <a:t>ריטב"א</a:t>
            </a:r>
            <a:r>
              <a:rPr lang="he-IL" sz="2000" dirty="0" smtClean="0"/>
              <a:t>.</a:t>
            </a:r>
          </a:p>
          <a:p>
            <a:endParaRPr lang="he-IL" sz="2000" dirty="0" smtClean="0"/>
          </a:p>
          <a:p>
            <a:r>
              <a:rPr lang="he-IL" sz="2000" b="1" dirty="0" smtClean="0"/>
              <a:t>נקודות למחשבה (לא </a:t>
            </a:r>
            <a:r>
              <a:rPr lang="he-IL" sz="2000" b="1" dirty="0" err="1" smtClean="0"/>
              <a:t>חיביים</a:t>
            </a:r>
            <a:r>
              <a:rPr lang="he-IL" sz="2000" b="1" dirty="0" smtClean="0"/>
              <a:t> להתייחס דווקא לנקודות אלו): </a:t>
            </a:r>
          </a:p>
          <a:p>
            <a:r>
              <a:rPr lang="he-IL" sz="2000" dirty="0" smtClean="0"/>
              <a:t>             - אייך הדמות חשה במצב שנוצר?</a:t>
            </a:r>
          </a:p>
          <a:p>
            <a:r>
              <a:rPr lang="he-IL" sz="2000" dirty="0" smtClean="0"/>
              <a:t>             - כיצד היא רואה את </a:t>
            </a:r>
            <a:r>
              <a:rPr lang="he-IL" sz="2000" dirty="0" err="1" smtClean="0"/>
              <a:t>הייחס</a:t>
            </a:r>
            <a:r>
              <a:rPr lang="he-IL" sz="2000" dirty="0" smtClean="0"/>
              <a:t> החדש שנוצר בינה לבין אחת הדמויות?</a:t>
            </a:r>
          </a:p>
          <a:p>
            <a:r>
              <a:rPr lang="he-IL" sz="2000" dirty="0" smtClean="0"/>
              <a:t>             - כיצד </a:t>
            </a:r>
            <a:r>
              <a:rPr lang="he-IL" sz="2000" dirty="0"/>
              <a:t>היא רואה את </a:t>
            </a:r>
            <a:r>
              <a:rPr lang="he-IL" sz="2000" dirty="0" err="1"/>
              <a:t>הייחס</a:t>
            </a:r>
            <a:r>
              <a:rPr lang="he-IL" sz="2000" dirty="0"/>
              <a:t> החדש שנוצר </a:t>
            </a:r>
            <a:r>
              <a:rPr lang="he-IL" sz="2000" dirty="0" smtClean="0"/>
              <a:t>בין שתי הדמויות האחרות?</a:t>
            </a:r>
            <a:endParaRPr lang="he-IL" sz="2000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97"/>
          <a:stretch>
            <a:fillRect/>
          </a:stretch>
        </p:blipFill>
        <p:spPr>
          <a:xfrm rot="16200000">
            <a:off x="-1128940" y="3369323"/>
            <a:ext cx="3791261" cy="1711262"/>
          </a:xfrm>
          <a:prstGeom prst="rect">
            <a:avLst/>
          </a:prstGeom>
        </p:spPr>
      </p:pic>
      <p:sp>
        <p:nvSpPr>
          <p:cNvPr id="9" name="אליפסה 8"/>
          <p:cNvSpPr/>
          <p:nvPr/>
        </p:nvSpPr>
        <p:spPr>
          <a:xfrm rot="20544686">
            <a:off x="502494" y="1200634"/>
            <a:ext cx="3123660" cy="10601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 rot="20260329">
            <a:off x="628752" y="1351911"/>
            <a:ext cx="2864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נכנסים לסיפור</a:t>
            </a:r>
            <a:endParaRPr lang="he-IL" sz="3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53019" y="1091381"/>
            <a:ext cx="56043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1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1504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1312" y="1550842"/>
            <a:ext cx="9588844" cy="28007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2000" dirty="0" smtClean="0"/>
              <a:t>ציירו את </a:t>
            </a:r>
            <a:r>
              <a:rPr lang="he-IL" sz="2000" dirty="0" err="1" smtClean="0"/>
              <a:t>הייחס</a:t>
            </a:r>
            <a:r>
              <a:rPr lang="he-IL" sz="2000" dirty="0" smtClean="0"/>
              <a:t> החדש שנוצר בין החפץ לבעליו או בין החפץ למוצא, בזמן המציאה.</a:t>
            </a:r>
          </a:p>
          <a:p>
            <a:r>
              <a:rPr lang="he-IL" sz="2000" dirty="0"/>
              <a:t>בכתיבתכם התייחסו למצב החפץ: עם סימן , בלי סימן.</a:t>
            </a:r>
          </a:p>
          <a:p>
            <a:r>
              <a:rPr lang="he-IL" sz="2000" dirty="0"/>
              <a:t>בכתיבתכם יצגו את אחת הדעות: </a:t>
            </a:r>
            <a:r>
              <a:rPr lang="he-IL" sz="2000" dirty="0" err="1"/>
              <a:t>אביי</a:t>
            </a:r>
            <a:r>
              <a:rPr lang="he-IL" sz="2000" dirty="0"/>
              <a:t> ורבא ע"פ תפיסת המחלוקת שלמדנו בדעת </a:t>
            </a:r>
            <a:r>
              <a:rPr lang="he-IL" sz="2000" dirty="0" err="1"/>
              <a:t>ריטב"א</a:t>
            </a:r>
            <a:r>
              <a:rPr lang="he-IL" sz="2000" dirty="0" smtClean="0"/>
              <a:t>.</a:t>
            </a:r>
          </a:p>
          <a:p>
            <a:endParaRPr lang="he-IL" sz="2000" dirty="0" smtClean="0"/>
          </a:p>
          <a:p>
            <a:r>
              <a:rPr lang="he-IL" sz="2000" b="1" dirty="0" smtClean="0"/>
              <a:t>נקודה למחשבה</a:t>
            </a:r>
            <a:r>
              <a:rPr lang="he-IL" sz="2000" dirty="0" smtClean="0"/>
              <a:t>:</a:t>
            </a:r>
          </a:p>
          <a:p>
            <a:r>
              <a:rPr lang="he-IL" sz="2000" dirty="0" smtClean="0"/>
              <a:t>קשר יכול להתבטא ב:</a:t>
            </a:r>
          </a:p>
          <a:p>
            <a:r>
              <a:rPr lang="he-IL" sz="2000" dirty="0" smtClean="0"/>
              <a:t>קשר חזק וברור , קשר מעשי , קשר בעלותי ,קשר רופף ולא ברור – קצר , וכו'</a:t>
            </a:r>
            <a:endParaRPr lang="he-IL" sz="2000" dirty="0"/>
          </a:p>
          <a:p>
            <a:endParaRPr lang="he-IL" dirty="0" smtClean="0"/>
          </a:p>
          <a:p>
            <a:endParaRPr lang="he-IL" dirty="0" smtClean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6833"/>
          <a:stretch>
            <a:fillRect/>
          </a:stretch>
        </p:blipFill>
        <p:spPr>
          <a:xfrm>
            <a:off x="3455764" y="266366"/>
            <a:ext cx="1704975" cy="12674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928554" y="973394"/>
            <a:ext cx="560439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2</a:t>
            </a:r>
            <a:endParaRPr lang="he-IL" sz="2800" dirty="0"/>
          </a:p>
        </p:txBody>
      </p:sp>
      <p:sp>
        <p:nvSpPr>
          <p:cNvPr id="7" name="אליפסה 6"/>
          <p:cNvSpPr/>
          <p:nvPr/>
        </p:nvSpPr>
        <p:spPr>
          <a:xfrm rot="20544686">
            <a:off x="472996" y="1038400"/>
            <a:ext cx="3123660" cy="106017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 rot="20260329">
            <a:off x="496016" y="1278168"/>
            <a:ext cx="2864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נכנסים לסיפור</a:t>
            </a:r>
            <a:endParaRPr lang="he-IL" sz="3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282" y="2962375"/>
            <a:ext cx="2042069" cy="135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790" y="528044"/>
            <a:ext cx="1743075" cy="2619375"/>
          </a:xfrm>
          <a:prstGeom prst="rect">
            <a:avLst/>
          </a:prstGeom>
        </p:spPr>
      </p:pic>
      <p:cxnSp>
        <p:nvCxnSpPr>
          <p:cNvPr id="18" name="מחבר חץ ישר 17"/>
          <p:cNvCxnSpPr/>
          <p:nvPr/>
        </p:nvCxnSpPr>
        <p:spPr>
          <a:xfrm flipH="1">
            <a:off x="7597342" y="2314193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H="1">
            <a:off x="6359556" y="2338323"/>
            <a:ext cx="506627" cy="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צורה חופשית 20"/>
          <p:cNvSpPr/>
          <p:nvPr/>
        </p:nvSpPr>
        <p:spPr>
          <a:xfrm>
            <a:off x="5404308" y="2591976"/>
            <a:ext cx="1136956" cy="555443"/>
          </a:xfrm>
          <a:custGeom>
            <a:avLst/>
            <a:gdLst>
              <a:gd name="connsiteX0" fmla="*/ 1136956 w 1136956"/>
              <a:gd name="connsiteY0" fmla="*/ 543763 h 555443"/>
              <a:gd name="connsiteX1" fmla="*/ 642686 w 1136956"/>
              <a:gd name="connsiteY1" fmla="*/ 66 h 555443"/>
              <a:gd name="connsiteX2" fmla="*/ 49562 w 1136956"/>
              <a:gd name="connsiteY2" fmla="*/ 506693 h 555443"/>
              <a:gd name="connsiteX3" fmla="*/ 74275 w 1136956"/>
              <a:gd name="connsiteY3" fmla="*/ 506693 h 55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956" h="555443">
                <a:moveTo>
                  <a:pt x="1136956" y="543763"/>
                </a:moveTo>
                <a:cubicBezTo>
                  <a:pt x="980437" y="275003"/>
                  <a:pt x="823918" y="6244"/>
                  <a:pt x="642686" y="66"/>
                </a:cubicBezTo>
                <a:cubicBezTo>
                  <a:pt x="461454" y="-6112"/>
                  <a:pt x="144297" y="422255"/>
                  <a:pt x="49562" y="506693"/>
                </a:cubicBezTo>
                <a:cubicBezTo>
                  <a:pt x="-45173" y="591131"/>
                  <a:pt x="14551" y="548912"/>
                  <a:pt x="74275" y="506693"/>
                </a:cubicBezTo>
              </a:path>
            </a:pathLst>
          </a:custGeom>
          <a:noFill/>
          <a:ln w="31750">
            <a:solidFill>
              <a:schemeClr val="bg1"/>
            </a:solidFill>
            <a:headEnd type="stealt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291138" y="2882055"/>
            <a:ext cx="813683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marL="457200" indent="-457200" algn="ctr">
              <a:buAutoNum type="arabicPeriod"/>
            </a:pPr>
            <a:r>
              <a:rPr lang="he-IL" sz="2400" dirty="0" smtClean="0"/>
              <a:t>כיצד השפיע עליך לימוד הסוגיה בהבנת הבעלות שיש                           לאדם על חפציו?</a:t>
            </a:r>
          </a:p>
          <a:p>
            <a:pPr marL="457200" indent="-457200" algn="ctr">
              <a:buFontTx/>
              <a:buAutoNum type="arabicPeriod"/>
            </a:pPr>
            <a:r>
              <a:rPr lang="he-IL" sz="2400" dirty="0" smtClean="0"/>
              <a:t>כיצד לימוד </a:t>
            </a:r>
            <a:r>
              <a:rPr lang="he-IL" sz="2400" dirty="0" err="1" smtClean="0"/>
              <a:t>הסוגיא</a:t>
            </a:r>
            <a:r>
              <a:rPr lang="he-IL" sz="2400" dirty="0" smtClean="0"/>
              <a:t> השפיע עליכם בתפיסת מצוות השבת אבידה?</a:t>
            </a:r>
          </a:p>
        </p:txBody>
      </p:sp>
      <p:sp>
        <p:nvSpPr>
          <p:cNvPr id="20" name="אליפסה 19"/>
          <p:cNvSpPr/>
          <p:nvPr/>
        </p:nvSpPr>
        <p:spPr>
          <a:xfrm rot="20544686">
            <a:off x="996167" y="2307720"/>
            <a:ext cx="2438400" cy="106017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22"/>
          <p:cNvSpPr/>
          <p:nvPr/>
        </p:nvSpPr>
        <p:spPr>
          <a:xfrm rot="20260329">
            <a:off x="1177307" y="2472788"/>
            <a:ext cx="2092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e-IL" sz="3600" b="1" dirty="0" smtClean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</a:rPr>
              <a:t>שעורי בית</a:t>
            </a:r>
            <a:endParaRPr lang="he-IL" sz="3600" b="1" dirty="0">
              <a:ln w="6600">
                <a:solidFill>
                  <a:srgbClr val="ED7D3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ED7D3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46194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595</Words>
  <Application>Microsoft Office PowerPoint</Application>
  <PresentationFormat>מותאם אישית</PresentationFormat>
  <Paragraphs>78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יעל</dc:creator>
  <cp:lastModifiedBy>user</cp:lastModifiedBy>
  <cp:revision>41</cp:revision>
  <dcterms:created xsi:type="dcterms:W3CDTF">2015-02-21T21:05:43Z</dcterms:created>
  <dcterms:modified xsi:type="dcterms:W3CDTF">2015-08-12T10:43:44Z</dcterms:modified>
</cp:coreProperties>
</file>